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61" r:id="rId2"/>
    <p:sldId id="262" r:id="rId3"/>
    <p:sldId id="264" r:id="rId4"/>
    <p:sldId id="263" r:id="rId5"/>
    <p:sldId id="265" r:id="rId6"/>
    <p:sldId id="266" r:id="rId7"/>
    <p:sldId id="268" r:id="rId8"/>
    <p:sldId id="269" r:id="rId9"/>
    <p:sldId id="272" r:id="rId10"/>
    <p:sldId id="278" r:id="rId11"/>
    <p:sldId id="279" r:id="rId12"/>
    <p:sldId id="280" r:id="rId13"/>
    <p:sldId id="281" r:id="rId14"/>
    <p:sldId id="282" r:id="rId15"/>
    <p:sldId id="283" r:id="rId16"/>
    <p:sldId id="284" r:id="rId17"/>
    <p:sldId id="285" r:id="rId18"/>
    <p:sldId id="286" r:id="rId19"/>
    <p:sldId id="273"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CCCFF"/>
    <a:srgbClr val="66040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00" autoAdjust="0"/>
    <p:restoredTop sz="94660"/>
  </p:normalViewPr>
  <p:slideViewPr>
    <p:cSldViewPr snapToGrid="0">
      <p:cViewPr>
        <p:scale>
          <a:sx n="66" d="100"/>
          <a:sy n="66" d="100"/>
        </p:scale>
        <p:origin x="-600" y="-16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8597" y="3224980"/>
            <a:ext cx="10652964" cy="2192595"/>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68770" y="5417587"/>
            <a:ext cx="10633977" cy="91438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765040743"/>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F0A66D6-D4D5-4624-9415-906137DE0A6A}"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383003101"/>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510534850"/>
      </p:ext>
    </p:extLst>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62369313"/>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E381C39A-79F2-403E-BCCD-765ABE432AAB}"/>
              </a:ext>
            </a:extLst>
          </p:cNvPr>
          <p:cNvSpPr/>
          <p:nvPr userDrawn="1"/>
        </p:nvSpPr>
        <p:spPr>
          <a:xfrm>
            <a:off x="0" y="0"/>
            <a:ext cx="12192000" cy="6858000"/>
          </a:xfrm>
          <a:prstGeom prst="rect">
            <a:avLst/>
          </a:prstGeom>
          <a:solidFill>
            <a:srgbClr val="1E2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8740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8956" y="485925"/>
            <a:ext cx="10994760"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69124" y="1838633"/>
            <a:ext cx="10994760" cy="4562167"/>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118908336"/>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3037" y="620707"/>
            <a:ext cx="8939532" cy="967132"/>
          </a:xfrm>
        </p:spPr>
        <p:txBody>
          <a:bodyPr>
            <a:normAutofit/>
          </a:bodyPr>
          <a:lstStyle>
            <a:lvl1pPr algn="l">
              <a:defRPr sz="4800">
                <a:solidFill>
                  <a:srgbClr val="007033"/>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2633037" y="1638741"/>
            <a:ext cx="8939532"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640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0A66D6-D4D5-4624-9415-906137DE0A6A}"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3256763163"/>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0A66D6-D4D5-4624-9415-906137DE0A6A}"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1991277484"/>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88" y="372025"/>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128713"/>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758576"/>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128713"/>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758576"/>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0A66D6-D4D5-4624-9415-906137DE0A6A}" type="datetimeFigureOut">
              <a:rPr lang="en-US" smtClean="0"/>
              <a:pPr/>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4090812455"/>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0A66D6-D4D5-4624-9415-906137DE0A6A}" type="datetimeFigureOut">
              <a:rPr lang="en-US" smtClean="0"/>
              <a:pPr/>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462914171"/>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A66D6-D4D5-4624-9415-906137DE0A6A}" type="datetimeFigureOut">
              <a:rPr lang="en-US" smtClean="0"/>
              <a:pPr/>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2700156872"/>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F0A66D6-D4D5-4624-9415-906137DE0A6A}"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8B870-5B64-4A78-9D7E-78119409A0BA}" type="slidenum">
              <a:rPr lang="en-US" smtClean="0"/>
              <a:pPr/>
              <a:t>‹#›</a:t>
            </a:fld>
            <a:endParaRPr lang="en-US"/>
          </a:p>
        </p:txBody>
      </p:sp>
    </p:spTree>
    <p:extLst>
      <p:ext uri="{BB962C8B-B14F-4D97-AF65-F5344CB8AC3E}">
        <p14:creationId xmlns="" xmlns:p14="http://schemas.microsoft.com/office/powerpoint/2010/main" val="174187805"/>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F0A66D6-D4D5-4624-9415-906137DE0A6A}" type="datetimeFigureOut">
              <a:rPr lang="en-US" smtClean="0"/>
              <a:pPr/>
              <a:t>8/13/2023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52B8B870-5B64-4A78-9D7E-78119409A0BA}"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 xmlns:p14="http://schemas.microsoft.com/office/powerpoint/2010/main" val="333217255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transition spd="slow">
    <p:fade thruBlk="1"/>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168b2899-751f-416f-986a-ab6bfa93d10f.jpg"/>
          <p:cNvPicPr>
            <a:picLocks noChangeAspect="1"/>
          </p:cNvPicPr>
          <p:nvPr/>
        </p:nvPicPr>
        <p:blipFill>
          <a:blip r:embed="rId2"/>
          <a:stretch>
            <a:fillRect/>
          </a:stretch>
        </p:blipFill>
        <p:spPr>
          <a:xfrm>
            <a:off x="5" y="0"/>
            <a:ext cx="7010399" cy="6858000"/>
          </a:xfrm>
          <a:prstGeom prst="rect">
            <a:avLst/>
          </a:prstGeom>
        </p:spPr>
      </p:pic>
      <p:sp>
        <p:nvSpPr>
          <p:cNvPr id="18" name="Freeform: Shape 17">
            <a:extLst>
              <a:ext uri="{FF2B5EF4-FFF2-40B4-BE49-F238E27FC236}">
                <a16:creationId xmlns="" xmlns:a16="http://schemas.microsoft.com/office/drawing/2014/main" id="{1F27E387-C0F4-439D-A6D1-EEDE54748DCB}"/>
              </a:ext>
            </a:extLst>
          </p:cNvPr>
          <p:cNvSpPr/>
          <p:nvPr/>
        </p:nvSpPr>
        <p:spPr>
          <a:xfrm>
            <a:off x="4377543" y="0"/>
            <a:ext cx="7814460" cy="6858000"/>
          </a:xfrm>
          <a:custGeom>
            <a:avLst/>
            <a:gdLst>
              <a:gd name="connsiteX0" fmla="*/ 621141 w 7814460"/>
              <a:gd name="connsiteY0" fmla="*/ 0 h 6858000"/>
              <a:gd name="connsiteX1" fmla="*/ 1819024 w 7814460"/>
              <a:gd name="connsiteY1" fmla="*/ 0 h 6858000"/>
              <a:gd name="connsiteX2" fmla="*/ 3425981 w 7814460"/>
              <a:gd name="connsiteY2" fmla="*/ 0 h 6858000"/>
              <a:gd name="connsiteX3" fmla="*/ 7814460 w 7814460"/>
              <a:gd name="connsiteY3" fmla="*/ 0 h 6858000"/>
              <a:gd name="connsiteX4" fmla="*/ 7814460 w 7814460"/>
              <a:gd name="connsiteY4" fmla="*/ 6858000 h 6858000"/>
              <a:gd name="connsiteX5" fmla="*/ 607320 w 7814460"/>
              <a:gd name="connsiteY5" fmla="*/ 6858000 h 6858000"/>
              <a:gd name="connsiteX6" fmla="*/ 2496325 w 7814460"/>
              <a:gd name="connsiteY6" fmla="*/ 4968996 h 6858000"/>
              <a:gd name="connsiteX7" fmla="*/ 2496325 w 7814460"/>
              <a:gd name="connsiteY7" fmla="*/ 4556740 h 6858000"/>
              <a:gd name="connsiteX8" fmla="*/ 2416943 w 7814460"/>
              <a:gd name="connsiteY8" fmla="*/ 4477357 h 6858000"/>
              <a:gd name="connsiteX9" fmla="*/ 2416375 w 7814460"/>
              <a:gd name="connsiteY9" fmla="*/ 4476894 h 6858000"/>
              <a:gd name="connsiteX10" fmla="*/ 85380 w 7814460"/>
              <a:gd name="connsiteY10" fmla="*/ 2145900 h 6858000"/>
              <a:gd name="connsiteX11" fmla="*/ 85380 w 7814460"/>
              <a:gd name="connsiteY11" fmla="*/ 1733644 h 6858000"/>
              <a:gd name="connsiteX12" fmla="*/ 540689 w 7814460"/>
              <a:gd name="connsiteY12" fmla="*/ 1278335 h 6858000"/>
              <a:gd name="connsiteX13" fmla="*/ 540689 w 7814460"/>
              <a:gd name="connsiteY13" fmla="*/ 1274397 h 6858000"/>
              <a:gd name="connsiteX14" fmla="*/ 1011986 w 7814460"/>
              <a:gd name="connsiteY14" fmla="*/ 803101 h 6858000"/>
              <a:gd name="connsiteX15" fmla="*/ 1011986 w 7814460"/>
              <a:gd name="connsiteY15" fmla="*/ 3908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14460" h="6858000">
                <a:moveTo>
                  <a:pt x="621141" y="0"/>
                </a:moveTo>
                <a:lnTo>
                  <a:pt x="1819024" y="0"/>
                </a:lnTo>
                <a:lnTo>
                  <a:pt x="3425981" y="0"/>
                </a:lnTo>
                <a:lnTo>
                  <a:pt x="7814460" y="0"/>
                </a:lnTo>
                <a:lnTo>
                  <a:pt x="7814460" y="6858000"/>
                </a:lnTo>
                <a:lnTo>
                  <a:pt x="607320" y="6858000"/>
                </a:lnTo>
                <a:lnTo>
                  <a:pt x="2496325" y="4968996"/>
                </a:lnTo>
                <a:cubicBezTo>
                  <a:pt x="2610166" y="4855154"/>
                  <a:pt x="2610166" y="4670581"/>
                  <a:pt x="2496325" y="4556740"/>
                </a:cubicBezTo>
                <a:lnTo>
                  <a:pt x="2416943" y="4477357"/>
                </a:lnTo>
                <a:lnTo>
                  <a:pt x="2416375" y="4476894"/>
                </a:lnTo>
                <a:lnTo>
                  <a:pt x="85380" y="2145900"/>
                </a:lnTo>
                <a:cubicBezTo>
                  <a:pt x="-28461" y="2032058"/>
                  <a:pt x="-28461" y="1847485"/>
                  <a:pt x="85380" y="1733644"/>
                </a:cubicBezTo>
                <a:lnTo>
                  <a:pt x="540689" y="1278335"/>
                </a:lnTo>
                <a:lnTo>
                  <a:pt x="540689" y="1274397"/>
                </a:lnTo>
                <a:lnTo>
                  <a:pt x="1011986" y="803101"/>
                </a:lnTo>
                <a:cubicBezTo>
                  <a:pt x="1125827" y="689259"/>
                  <a:pt x="1125827" y="504686"/>
                  <a:pt x="1011986" y="390845"/>
                </a:cubicBezTo>
                <a:close/>
              </a:path>
            </a:pathLst>
          </a:custGeom>
          <a:gradFill>
            <a:gsLst>
              <a:gs pos="100000">
                <a:srgbClr val="7D25B1"/>
              </a:gs>
              <a:gs pos="0">
                <a:srgbClr val="E03A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6">
            <a:extLst>
              <a:ext uri="{FF2B5EF4-FFF2-40B4-BE49-F238E27FC236}">
                <a16:creationId xmlns="" xmlns:a16="http://schemas.microsoft.com/office/drawing/2014/main" id="{BC943978-89A1-49D6-B1A6-879A96038FF4}"/>
              </a:ext>
            </a:extLst>
          </p:cNvPr>
          <p:cNvGrpSpPr/>
          <p:nvPr/>
        </p:nvGrpSpPr>
        <p:grpSpPr>
          <a:xfrm>
            <a:off x="6682197" y="763099"/>
            <a:ext cx="5509803" cy="5288737"/>
            <a:chOff x="7483643" y="572596"/>
            <a:chExt cx="5509802" cy="5288737"/>
          </a:xfrm>
        </p:grpSpPr>
        <p:sp>
          <p:nvSpPr>
            <p:cNvPr id="48" name="TextBox 47">
              <a:extLst>
                <a:ext uri="{FF2B5EF4-FFF2-40B4-BE49-F238E27FC236}">
                  <a16:creationId xmlns="" xmlns:a16="http://schemas.microsoft.com/office/drawing/2014/main" id="{08CE70DB-441E-4C1D-9BAD-282C3153C91A}"/>
                </a:ext>
              </a:extLst>
            </p:cNvPr>
            <p:cNvSpPr txBox="1"/>
            <p:nvPr/>
          </p:nvSpPr>
          <p:spPr>
            <a:xfrm>
              <a:off x="8560811" y="2009546"/>
              <a:ext cx="3384884" cy="307777"/>
            </a:xfrm>
            <a:prstGeom prst="rect">
              <a:avLst/>
            </a:prstGeom>
            <a:noFill/>
          </p:spPr>
          <p:txBody>
            <a:bodyPr wrap="square" rtlCol="0">
              <a:spAutoFit/>
            </a:bodyPr>
            <a:lstStyle/>
            <a:p>
              <a:pPr algn="r"/>
              <a:endParaRPr lang="en-IN" sz="1400" spc="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49" name="TextBox 48">
              <a:extLst>
                <a:ext uri="{FF2B5EF4-FFF2-40B4-BE49-F238E27FC236}">
                  <a16:creationId xmlns="" xmlns:a16="http://schemas.microsoft.com/office/drawing/2014/main" id="{A84A25F1-3B4C-4263-8AA0-CD688B4B1DA6}"/>
                </a:ext>
              </a:extLst>
            </p:cNvPr>
            <p:cNvSpPr txBox="1"/>
            <p:nvPr/>
          </p:nvSpPr>
          <p:spPr>
            <a:xfrm>
              <a:off x="7650282" y="572596"/>
              <a:ext cx="4541718" cy="923330"/>
            </a:xfrm>
            <a:prstGeom prst="rect">
              <a:avLst/>
            </a:prstGeom>
            <a:noFill/>
          </p:spPr>
          <p:txBody>
            <a:bodyPr wrap="square" rtlCol="0">
              <a:spAutoFit/>
            </a:bodyPr>
            <a:lstStyle/>
            <a:p>
              <a:pPr algn="r"/>
              <a:endParaRPr lang="en-IN" sz="54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50" name="TextBox 49">
              <a:extLst>
                <a:ext uri="{FF2B5EF4-FFF2-40B4-BE49-F238E27FC236}">
                  <a16:creationId xmlns="" xmlns:a16="http://schemas.microsoft.com/office/drawing/2014/main" id="{138B0C8D-9158-48A9-8582-28D6B083BE9F}"/>
                </a:ext>
              </a:extLst>
            </p:cNvPr>
            <p:cNvSpPr txBox="1"/>
            <p:nvPr/>
          </p:nvSpPr>
          <p:spPr>
            <a:xfrm>
              <a:off x="7483643" y="2151379"/>
              <a:ext cx="5224052" cy="584775"/>
            </a:xfrm>
            <a:prstGeom prst="rect">
              <a:avLst/>
            </a:prstGeom>
            <a:noFill/>
          </p:spPr>
          <p:txBody>
            <a:bodyPr wrap="square" rtlCol="0">
              <a:spAutoFit/>
            </a:bodyPr>
            <a:lstStyle/>
            <a:p>
              <a:pPr algn="r"/>
              <a:endParaRPr lang="en-IN" sz="3200" spc="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51" name="TextBox 50">
              <a:extLst>
                <a:ext uri="{FF2B5EF4-FFF2-40B4-BE49-F238E27FC236}">
                  <a16:creationId xmlns="" xmlns:a16="http://schemas.microsoft.com/office/drawing/2014/main" id="{A33A4BE6-82B7-48C6-A883-6826C28AD544}"/>
                </a:ext>
              </a:extLst>
            </p:cNvPr>
            <p:cNvSpPr txBox="1"/>
            <p:nvPr/>
          </p:nvSpPr>
          <p:spPr>
            <a:xfrm>
              <a:off x="8560811" y="3952252"/>
              <a:ext cx="3384884" cy="276999"/>
            </a:xfrm>
            <a:prstGeom prst="rect">
              <a:avLst/>
            </a:prstGeom>
            <a:noFill/>
          </p:spPr>
          <p:txBody>
            <a:bodyPr wrap="square" rtlCol="0">
              <a:spAutoFit/>
            </a:bodyPr>
            <a:lstStyle/>
            <a:p>
              <a:pPr algn="r"/>
              <a:endParaRPr lang="en-IN" sz="1200" spc="3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2" name="TextBox 51">
              <a:extLst>
                <a:ext uri="{FF2B5EF4-FFF2-40B4-BE49-F238E27FC236}">
                  <a16:creationId xmlns="" xmlns:a16="http://schemas.microsoft.com/office/drawing/2014/main" id="{8E7205A1-0BDA-4913-B6C4-7ECFB02A593F}"/>
                </a:ext>
              </a:extLst>
            </p:cNvPr>
            <p:cNvSpPr txBox="1"/>
            <p:nvPr/>
          </p:nvSpPr>
          <p:spPr>
            <a:xfrm>
              <a:off x="7662454" y="4458717"/>
              <a:ext cx="4283241" cy="246221"/>
            </a:xfrm>
            <a:prstGeom prst="rect">
              <a:avLst/>
            </a:prstGeom>
            <a:noFill/>
          </p:spPr>
          <p:txBody>
            <a:bodyPr wrap="square" rtlCol="0">
              <a:spAutoFit/>
            </a:bodyPr>
            <a:lstStyle/>
            <a:p>
              <a:pPr algn="r"/>
              <a:endParaRPr lang="en-IN" sz="1000" dirty="0">
                <a:solidFill>
                  <a:schemeClr val="tx1">
                    <a:lumMod val="95000"/>
                    <a:lumOff val="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3" name="Parallelogram 52">
              <a:extLst>
                <a:ext uri="{FF2B5EF4-FFF2-40B4-BE49-F238E27FC236}">
                  <a16:creationId xmlns="" xmlns:a16="http://schemas.microsoft.com/office/drawing/2014/main" id="{23726CAA-C5B6-454A-9A63-4996320C96FA}"/>
                </a:ext>
              </a:extLst>
            </p:cNvPr>
            <p:cNvSpPr/>
            <p:nvPr/>
          </p:nvSpPr>
          <p:spPr>
            <a:xfrm>
              <a:off x="9375881" y="5474380"/>
              <a:ext cx="2816119" cy="386953"/>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N" sz="10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54" name="TextBox 53">
              <a:extLst>
                <a:ext uri="{FF2B5EF4-FFF2-40B4-BE49-F238E27FC236}">
                  <a16:creationId xmlns="" xmlns:a16="http://schemas.microsoft.com/office/drawing/2014/main" id="{E5CAAE09-6450-4DD9-AFEF-B4E9488D87A4}"/>
                </a:ext>
              </a:extLst>
            </p:cNvPr>
            <p:cNvSpPr txBox="1"/>
            <p:nvPr/>
          </p:nvSpPr>
          <p:spPr>
            <a:xfrm>
              <a:off x="8696287" y="883592"/>
              <a:ext cx="4297158" cy="523220"/>
            </a:xfrm>
            <a:prstGeom prst="rect">
              <a:avLst/>
            </a:prstGeom>
            <a:noFill/>
          </p:spPr>
          <p:txBody>
            <a:bodyPr wrap="square" rtlCol="0">
              <a:spAutoFit/>
            </a:bodyPr>
            <a:lstStyle/>
            <a:p>
              <a:pPr algn="r"/>
              <a:endParaRPr lang="en-US" sz="2800" dirty="0">
                <a:solidFill>
                  <a:schemeClr val="accent4">
                    <a:lumMod val="40000"/>
                    <a:lumOff val="60000"/>
                  </a:schemeClr>
                </a:solidFill>
                <a:latin typeface="Roboto Bold" panose="02000000000000000000" pitchFamily="2" charset="0"/>
                <a:ea typeface="Roboto Bold" panose="02000000000000000000" pitchFamily="2" charset="0"/>
                <a:cs typeface="Roboto Bold" panose="02000000000000000000" pitchFamily="2" charset="0"/>
              </a:endParaRPr>
            </a:p>
          </p:txBody>
        </p:sp>
      </p:grpSp>
      <p:sp>
        <p:nvSpPr>
          <p:cNvPr id="15" name="TextBox 14">
            <a:extLst>
              <a:ext uri="{FF2B5EF4-FFF2-40B4-BE49-F238E27FC236}">
                <a16:creationId xmlns="" xmlns:a16="http://schemas.microsoft.com/office/drawing/2014/main" id="{88BCAEF6-9BC7-46FB-AA61-FCAAF91A9A79}"/>
              </a:ext>
            </a:extLst>
          </p:cNvPr>
          <p:cNvSpPr txBox="1"/>
          <p:nvPr/>
        </p:nvSpPr>
        <p:spPr>
          <a:xfrm>
            <a:off x="6652247" y="327175"/>
            <a:ext cx="5163671" cy="646331"/>
          </a:xfrm>
          <a:prstGeom prst="rect">
            <a:avLst/>
          </a:prstGeom>
          <a:noFill/>
        </p:spPr>
        <p:txBody>
          <a:bodyPr wrap="square" rtlCol="0">
            <a:spAutoFit/>
          </a:bodyPr>
          <a:lstStyle/>
          <a:p>
            <a:endParaRPr lang="en-GB" dirty="0">
              <a:solidFill>
                <a:schemeClr val="bg1"/>
              </a:solidFill>
            </a:endParaRPr>
          </a:p>
          <a:p>
            <a:endParaRPr lang="en-US" dirty="0">
              <a:solidFill>
                <a:schemeClr val="bg1"/>
              </a:solidFill>
            </a:endParaRPr>
          </a:p>
        </p:txBody>
      </p:sp>
      <p:sp>
        <p:nvSpPr>
          <p:cNvPr id="21" name="Rectangle 20"/>
          <p:cNvSpPr/>
          <p:nvPr/>
        </p:nvSpPr>
        <p:spPr>
          <a:xfrm>
            <a:off x="0" y="0"/>
            <a:ext cx="12192000" cy="6858000"/>
          </a:xfrm>
          <a:prstGeom prst="rect">
            <a:avLst/>
          </a:prstGeom>
          <a:solidFill>
            <a:schemeClr val="accent1">
              <a:alpha val="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IUB_logo.png"/>
          <p:cNvPicPr>
            <a:picLocks noChangeAspect="1"/>
          </p:cNvPicPr>
          <p:nvPr/>
        </p:nvPicPr>
        <p:blipFill>
          <a:blip r:embed="rId3" cstate="print"/>
          <a:stretch>
            <a:fillRect/>
          </a:stretch>
        </p:blipFill>
        <p:spPr>
          <a:xfrm>
            <a:off x="6010276" y="247653"/>
            <a:ext cx="923925" cy="929809"/>
          </a:xfrm>
          <a:prstGeom prst="rect">
            <a:avLst/>
          </a:prstGeom>
        </p:spPr>
      </p:pic>
      <p:sp>
        <p:nvSpPr>
          <p:cNvPr id="34" name="TextBox 33"/>
          <p:cNvSpPr txBox="1"/>
          <p:nvPr/>
        </p:nvSpPr>
        <p:spPr>
          <a:xfrm>
            <a:off x="5657853" y="2609850"/>
            <a:ext cx="7448551" cy="707886"/>
          </a:xfrm>
          <a:prstGeom prst="rect">
            <a:avLst/>
          </a:prstGeom>
          <a:noFill/>
        </p:spPr>
        <p:txBody>
          <a:bodyPr wrap="square" rtlCol="0">
            <a:spAutoFit/>
          </a:bodyPr>
          <a:lstStyle/>
          <a:p>
            <a:r>
              <a:rPr lang="en-GB" sz="4000" b="1" dirty="0">
                <a:solidFill>
                  <a:srgbClr val="0C0D12"/>
                </a:solidFill>
                <a:latin typeface="Bell MT" pitchFamily="18" charset="0"/>
              </a:rPr>
              <a:t>WELCOME TO OUR</a:t>
            </a:r>
            <a:endParaRPr lang="en-US" sz="4000" b="1" dirty="0">
              <a:solidFill>
                <a:srgbClr val="0C0D12"/>
              </a:solidFill>
              <a:latin typeface="Bell MT" pitchFamily="18" charset="0"/>
            </a:endParaRPr>
          </a:p>
        </p:txBody>
      </p:sp>
      <p:sp>
        <p:nvSpPr>
          <p:cNvPr id="35" name="TextBox 34"/>
          <p:cNvSpPr txBox="1"/>
          <p:nvPr/>
        </p:nvSpPr>
        <p:spPr>
          <a:xfrm>
            <a:off x="6629401" y="3505200"/>
            <a:ext cx="6191251" cy="707886"/>
          </a:xfrm>
          <a:prstGeom prst="rect">
            <a:avLst/>
          </a:prstGeom>
          <a:noFill/>
        </p:spPr>
        <p:txBody>
          <a:bodyPr wrap="square" rtlCol="0">
            <a:spAutoFit/>
          </a:bodyPr>
          <a:lstStyle/>
          <a:p>
            <a:r>
              <a:rPr lang="en-GB" sz="4000" b="1" dirty="0">
                <a:solidFill>
                  <a:srgbClr val="0C0D12"/>
                </a:solidFill>
                <a:latin typeface="Bell MT" pitchFamily="18" charset="0"/>
              </a:rPr>
              <a:t>    PRESENTATION</a:t>
            </a:r>
            <a:endParaRPr lang="en-US" sz="4000" b="1" dirty="0">
              <a:solidFill>
                <a:srgbClr val="0C0D12"/>
              </a:solidFill>
              <a:latin typeface="Bell MT" pitchFamily="18" charset="0"/>
            </a:endParaRPr>
          </a:p>
        </p:txBody>
      </p:sp>
      <p:sp>
        <p:nvSpPr>
          <p:cNvPr id="22" name="TextBox 21"/>
          <p:cNvSpPr txBox="1"/>
          <p:nvPr/>
        </p:nvSpPr>
        <p:spPr>
          <a:xfrm>
            <a:off x="5850081" y="5806798"/>
            <a:ext cx="6572251" cy="830997"/>
          </a:xfrm>
          <a:prstGeom prst="rect">
            <a:avLst/>
          </a:prstGeom>
          <a:noFill/>
        </p:spPr>
        <p:txBody>
          <a:bodyPr wrap="square" rtlCol="0">
            <a:spAutoFit/>
          </a:bodyPr>
          <a:lstStyle/>
          <a:p>
            <a:r>
              <a:rPr lang="en-GB" sz="2400" dirty="0">
                <a:solidFill>
                  <a:schemeClr val="bg1"/>
                </a:solidFill>
                <a:latin typeface="Andalus" pitchFamily="18" charset="-78"/>
                <a:cs typeface="Andalus" pitchFamily="18" charset="-78"/>
              </a:rPr>
              <a:t>      Course Title </a:t>
            </a:r>
            <a:r>
              <a:rPr lang="en-GB" sz="2400" dirty="0" smtClean="0">
                <a:solidFill>
                  <a:schemeClr val="bg1"/>
                </a:solidFill>
                <a:latin typeface="Andalus" pitchFamily="18" charset="-78"/>
                <a:cs typeface="Andalus" pitchFamily="18" charset="-78"/>
              </a:rPr>
              <a:t>: Introduction to Database</a:t>
            </a:r>
            <a:endParaRPr lang="en-GB" sz="2400" dirty="0">
              <a:solidFill>
                <a:schemeClr val="bg1"/>
              </a:solidFill>
              <a:latin typeface="Andalus" pitchFamily="18" charset="-78"/>
              <a:cs typeface="Andalus" pitchFamily="18" charset="-78"/>
            </a:endParaRPr>
          </a:p>
          <a:p>
            <a:r>
              <a:rPr lang="en-GB" sz="2400" dirty="0">
                <a:solidFill>
                  <a:schemeClr val="bg1"/>
                </a:solidFill>
                <a:latin typeface="Andalus" pitchFamily="18" charset="-78"/>
                <a:cs typeface="Andalus" pitchFamily="18" charset="-78"/>
              </a:rPr>
              <a:t>Course Teacher : </a:t>
            </a:r>
            <a:r>
              <a:rPr lang="en-GB" sz="2400" dirty="0" smtClean="0">
                <a:solidFill>
                  <a:schemeClr val="bg1"/>
                </a:solidFill>
                <a:latin typeface="Andalus" pitchFamily="18" charset="-78"/>
                <a:cs typeface="Andalus" pitchFamily="18" charset="-78"/>
              </a:rPr>
              <a:t>Md. Masum Billah</a:t>
            </a:r>
            <a:endParaRPr lang="en-US" sz="2400" dirty="0">
              <a:solidFill>
                <a:schemeClr val="bg1"/>
              </a:solidFill>
              <a:latin typeface="Andalus" pitchFamily="18" charset="-78"/>
              <a:cs typeface="Andalus" pitchFamily="18" charset="-78"/>
            </a:endParaRPr>
          </a:p>
        </p:txBody>
      </p:sp>
      <p:sp>
        <p:nvSpPr>
          <p:cNvPr id="20" name="TextBox 19"/>
          <p:cNvSpPr txBox="1"/>
          <p:nvPr/>
        </p:nvSpPr>
        <p:spPr>
          <a:xfrm>
            <a:off x="7029453" y="342901"/>
            <a:ext cx="5162551" cy="830997"/>
          </a:xfrm>
          <a:prstGeom prst="rect">
            <a:avLst/>
          </a:prstGeom>
          <a:noFill/>
        </p:spPr>
        <p:txBody>
          <a:bodyPr wrap="square" rtlCol="0">
            <a:spAutoFit/>
          </a:bodyPr>
          <a:lstStyle/>
          <a:p>
            <a:r>
              <a:rPr lang="en-GB" sz="2400" dirty="0">
                <a:solidFill>
                  <a:schemeClr val="bg1"/>
                </a:solidFill>
                <a:latin typeface="Aharoni" pitchFamily="2" charset="-79"/>
                <a:cs typeface="Aharoni" pitchFamily="2" charset="-79"/>
              </a:rPr>
              <a:t>AMERICAN INTERNATIONAL UNIVERSITY BANGLADESH (AIUB)</a:t>
            </a:r>
            <a:endParaRPr lang="en-US" sz="2400" dirty="0">
              <a:solidFill>
                <a:schemeClr val="bg1"/>
              </a:solidFill>
              <a:latin typeface="Aharoni" pitchFamily="2" charset="-79"/>
              <a:cs typeface="Aharoni" pitchFamily="2" charset="-79"/>
            </a:endParaRPr>
          </a:p>
        </p:txBody>
      </p:sp>
    </p:spTree>
    <p:extLst>
      <p:ext uri="{BB962C8B-B14F-4D97-AF65-F5344CB8AC3E}">
        <p14:creationId xmlns="" xmlns:p14="http://schemas.microsoft.com/office/powerpoint/2010/main" val="2108878035"/>
      </p:ext>
    </p:extLst>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78">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5084" y="420946"/>
            <a:ext cx="4949372" cy="6494085"/>
          </a:xfrm>
          <a:prstGeom prst="rect">
            <a:avLst/>
          </a:prstGeom>
          <a:noFill/>
        </p:spPr>
        <p:txBody>
          <a:bodyPr wrap="square" rtlCol="0">
            <a:spAutoFit/>
          </a:bodyPr>
          <a:lstStyle/>
          <a:p>
            <a:r>
              <a:rPr lang="en-GB" sz="1600" dirty="0" smtClean="0">
                <a:latin typeface="Bell MT" pitchFamily="18" charset="0"/>
              </a:rPr>
              <a:t>CREATE TABLE Employee (</a:t>
            </a:r>
          </a:p>
          <a:p>
            <a:r>
              <a:rPr lang="en-GB" sz="1600" dirty="0" smtClean="0">
                <a:latin typeface="Bell MT" pitchFamily="18" charset="0"/>
              </a:rPr>
              <a:t>    Employee_ID NUMBER PRIMARY KEY,</a:t>
            </a:r>
          </a:p>
          <a:p>
            <a:r>
              <a:rPr lang="en-GB" sz="1600" dirty="0" smtClean="0">
                <a:latin typeface="Bell MT" pitchFamily="18" charset="0"/>
              </a:rPr>
              <a:t>    First_Name VARCHAR2(50), Last_Name        VARCHAR2(50),Position VARCHAR2(50),</a:t>
            </a:r>
          </a:p>
          <a:p>
            <a:r>
              <a:rPr lang="en-GB" sz="1600" dirty="0" smtClean="0">
                <a:latin typeface="Bell MT" pitchFamily="18" charset="0"/>
              </a:rPr>
              <a:t>    Age NUMBER, Phone NUMBER,</a:t>
            </a:r>
          </a:p>
          <a:p>
            <a:r>
              <a:rPr lang="en-GB" sz="1600" dirty="0" smtClean="0">
                <a:latin typeface="Bell MT" pitchFamily="18" charset="0"/>
              </a:rPr>
              <a:t>    Address VARCHAR2(40), Email VARCHAR2(50),</a:t>
            </a:r>
          </a:p>
          <a:p>
            <a:r>
              <a:rPr lang="en-GB" sz="1600" dirty="0" smtClean="0">
                <a:latin typeface="Bell MT" pitchFamily="18" charset="0"/>
              </a:rPr>
              <a:t>    Airport_ID NUMBER REFERENCES Airport(Airport_ID)</a:t>
            </a:r>
          </a:p>
          <a:p>
            <a:r>
              <a:rPr lang="en-GB" sz="1600" dirty="0" smtClean="0">
                <a:latin typeface="Bell MT" pitchFamily="18" charset="0"/>
              </a:rPr>
              <a:t>);</a:t>
            </a:r>
          </a:p>
          <a:p>
            <a:r>
              <a:rPr lang="en-GB" sz="1600" dirty="0" smtClean="0">
                <a:latin typeface="Bell MT" pitchFamily="18" charset="0"/>
              </a:rPr>
              <a:t>CREATE TABLE Passenger(</a:t>
            </a:r>
          </a:p>
          <a:p>
            <a:r>
              <a:rPr lang="en-GB" sz="1600" dirty="0" smtClean="0">
                <a:latin typeface="Bell MT" pitchFamily="18" charset="0"/>
              </a:rPr>
              <a:t>    Passenger_ID NUMBER PRIMARY KEY,</a:t>
            </a:r>
          </a:p>
          <a:p>
            <a:r>
              <a:rPr lang="en-GB" sz="1600" dirty="0" smtClean="0">
                <a:latin typeface="Bell MT" pitchFamily="18" charset="0"/>
              </a:rPr>
              <a:t>    First_Name VARCHAR2(50),  Last_Name VARCHAR2(50), Age NUMBER, Gender VARCHAR2(10),Phone NUMBER,Address VARCHAR(50),  Country_ID NUMBER REFERENCES Countries(Country_ID)</a:t>
            </a:r>
          </a:p>
          <a:p>
            <a:r>
              <a:rPr lang="en-GB" sz="1600" dirty="0" smtClean="0">
                <a:latin typeface="Bell MT" pitchFamily="18" charset="0"/>
              </a:rPr>
              <a:t>);</a:t>
            </a:r>
          </a:p>
          <a:p>
            <a:r>
              <a:rPr lang="en-GB" sz="1600" dirty="0" smtClean="0">
                <a:latin typeface="Bell MT" pitchFamily="18" charset="0"/>
              </a:rPr>
              <a:t>CREATE TABLE Transaction (</a:t>
            </a:r>
          </a:p>
          <a:p>
            <a:r>
              <a:rPr lang="en-GB" sz="1600" dirty="0" smtClean="0">
                <a:latin typeface="Bell MT" pitchFamily="18" charset="0"/>
              </a:rPr>
              <a:t>    Transaction_ID NUMBER PRIMARY KEY,</a:t>
            </a:r>
          </a:p>
          <a:p>
            <a:r>
              <a:rPr lang="en-GB" sz="1600" dirty="0" smtClean="0">
                <a:latin typeface="Bell MT" pitchFamily="18" charset="0"/>
              </a:rPr>
              <a:t>    Transaction_Type VARCHAR2(20),</a:t>
            </a:r>
          </a:p>
          <a:p>
            <a:r>
              <a:rPr lang="en-GB" sz="1600" dirty="0" smtClean="0">
                <a:latin typeface="Bell MT" pitchFamily="18" charset="0"/>
              </a:rPr>
              <a:t>    Passenger_ID NUMBER REFERENCES Passenger(Passenger_ID), Flight_ID NUMBER REFERENCES Flight(Flight_ID),Transaction</a:t>
            </a:r>
          </a:p>
          <a:p>
            <a:r>
              <a:rPr lang="en-GB" sz="1600" dirty="0" smtClean="0">
                <a:latin typeface="Bell MT" pitchFamily="18" charset="0"/>
              </a:rPr>
              <a:t>Date TIMESTAMP, Amount NUMBER</a:t>
            </a:r>
          </a:p>
          <a:p>
            <a:r>
              <a:rPr lang="en-GB" sz="1600" dirty="0" smtClean="0">
                <a:latin typeface="Bell MT" pitchFamily="18" charset="0"/>
              </a:rPr>
              <a:t>);</a:t>
            </a:r>
            <a:endParaRPr lang="en-US" sz="1600" dirty="0">
              <a:latin typeface="Bell MT" pitchFamily="18" charset="0"/>
            </a:endParaRPr>
          </a:p>
        </p:txBody>
      </p:sp>
      <p:sp>
        <p:nvSpPr>
          <p:cNvPr id="22" name="Rectangle 21"/>
          <p:cNvSpPr/>
          <p:nvPr/>
        </p:nvSpPr>
        <p:spPr>
          <a:xfrm>
            <a:off x="5399316" y="769277"/>
            <a:ext cx="6400800" cy="1190172"/>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92058" y="2808527"/>
            <a:ext cx="6400800" cy="1190172"/>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99315" y="4876804"/>
            <a:ext cx="6400800" cy="1190172"/>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19980" y="247265"/>
            <a:ext cx="4288974"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smtClean="0">
                <a:solidFill>
                  <a:srgbClr val="FFFFFF"/>
                </a:solidFill>
                <a:latin typeface="+mj-lt"/>
                <a:ea typeface="+mj-ea"/>
                <a:cs typeface="+mj-cs"/>
              </a:rPr>
              <a:t>Value Insertion</a:t>
            </a:r>
            <a:endParaRPr lang="en-US" sz="4000" kern="1200" dirty="0">
              <a:solidFill>
                <a:srgbClr val="FFFFFF"/>
              </a:solidFill>
              <a:latin typeface="+mj-lt"/>
              <a:ea typeface="+mj-ea"/>
              <a:cs typeface="+mj-cs"/>
            </a:endParaRPr>
          </a:p>
        </p:txBody>
      </p:sp>
      <p:sp>
        <p:nvSpPr>
          <p:cNvPr id="13" name="TextBox 12"/>
          <p:cNvSpPr txBox="1"/>
          <p:nvPr/>
        </p:nvSpPr>
        <p:spPr>
          <a:xfrm>
            <a:off x="232233" y="2162626"/>
            <a:ext cx="9303659" cy="4031873"/>
          </a:xfrm>
          <a:prstGeom prst="rect">
            <a:avLst/>
          </a:prstGeom>
          <a:noFill/>
        </p:spPr>
        <p:txBody>
          <a:bodyPr wrap="square" rtlCol="0">
            <a:spAutoFit/>
          </a:bodyPr>
          <a:lstStyle/>
          <a:p>
            <a:r>
              <a:rPr lang="en-GB" sz="1400" dirty="0" smtClean="0">
                <a:latin typeface="Cambria Math" pitchFamily="18" charset="0"/>
                <a:ea typeface="Cambria Math" pitchFamily="18" charset="0"/>
              </a:rPr>
              <a:t>INSERT INTO Airplane_Type VALUES (1, 'Boeing 737', 150);</a:t>
            </a:r>
          </a:p>
          <a:p>
            <a:r>
              <a:rPr lang="en-GB" sz="1400" dirty="0" smtClean="0">
                <a:latin typeface="Cambria Math" pitchFamily="18" charset="0"/>
                <a:ea typeface="Cambria Math" pitchFamily="18" charset="0"/>
              </a:rPr>
              <a:t>INSERT INTO Airplane_Type VALUES (2, 'Airbus A320', 180);</a:t>
            </a:r>
          </a:p>
          <a:p>
            <a:r>
              <a:rPr lang="en-GB" sz="1400" dirty="0" smtClean="0">
                <a:latin typeface="Cambria Math" pitchFamily="18" charset="0"/>
                <a:ea typeface="Cambria Math" pitchFamily="18" charset="0"/>
              </a:rPr>
              <a:t>INSERT INTO Airplane_Type VALUES (3, 'Boeing 787', 250);</a:t>
            </a:r>
          </a:p>
          <a:p>
            <a:r>
              <a:rPr lang="en-GB" sz="1400" dirty="0" smtClean="0">
                <a:latin typeface="Cambria Math" pitchFamily="18" charset="0"/>
                <a:ea typeface="Cambria Math" pitchFamily="18" charset="0"/>
              </a:rPr>
              <a:t>INSERT INTO Airplane_Type VALUES ((4, '</a:t>
            </a:r>
            <a:r>
              <a:rPr lang="en-GB" sz="1400" dirty="0" err="1" smtClean="0">
                <a:latin typeface="Cambria Math" pitchFamily="18" charset="0"/>
                <a:ea typeface="Cambria Math" pitchFamily="18" charset="0"/>
              </a:rPr>
              <a:t>Embraer</a:t>
            </a:r>
            <a:r>
              <a:rPr lang="en-GB" sz="1400" dirty="0" smtClean="0">
                <a:latin typeface="Cambria Math" pitchFamily="18" charset="0"/>
                <a:ea typeface="Cambria Math" pitchFamily="18" charset="0"/>
              </a:rPr>
              <a:t> E190', 100);</a:t>
            </a:r>
          </a:p>
          <a:p>
            <a:r>
              <a:rPr lang="en-GB" sz="1400" dirty="0" smtClean="0">
                <a:latin typeface="Cambria Math" pitchFamily="18" charset="0"/>
                <a:ea typeface="Cambria Math" pitchFamily="18" charset="0"/>
              </a:rPr>
              <a:t>INSERT INTO Airplane_Type VALUES (5, 'Bombardier Q400', 200);</a:t>
            </a:r>
          </a:p>
          <a:p>
            <a:endParaRPr lang="en-GB" sz="1400" dirty="0" smtClean="0">
              <a:latin typeface="Cambria Math" pitchFamily="18" charset="0"/>
              <a:ea typeface="Cambria Math" pitchFamily="18" charset="0"/>
            </a:endParaRPr>
          </a:p>
          <a:p>
            <a:r>
              <a:rPr lang="en-GB" sz="1400" dirty="0" smtClean="0">
                <a:latin typeface="Cambria Math" pitchFamily="18" charset="0"/>
                <a:ea typeface="Cambria Math" pitchFamily="18" charset="0"/>
              </a:rPr>
              <a:t>INSERT INTO Airport VALUES (1, '</a:t>
            </a:r>
            <a:r>
              <a:rPr lang="en-GB" sz="1400" dirty="0" err="1" smtClean="0">
                <a:latin typeface="Cambria Math" pitchFamily="18" charset="0"/>
                <a:ea typeface="Cambria Math" pitchFamily="18" charset="0"/>
              </a:rPr>
              <a:t>Shahjalal</a:t>
            </a:r>
            <a:r>
              <a:rPr lang="en-GB" sz="1400" dirty="0" smtClean="0">
                <a:latin typeface="Cambria Math" pitchFamily="18" charset="0"/>
                <a:ea typeface="Cambria Math" pitchFamily="18" charset="0"/>
              </a:rPr>
              <a:t> International Air', 'Dhaka');</a:t>
            </a:r>
          </a:p>
          <a:p>
            <a:r>
              <a:rPr lang="en-GB" sz="1400" dirty="0" smtClean="0">
                <a:latin typeface="Cambria Math" pitchFamily="18" charset="0"/>
                <a:ea typeface="Cambria Math" pitchFamily="18" charset="0"/>
              </a:rPr>
              <a:t>INSERT INTO Airport VALUES (2, '</a:t>
            </a:r>
            <a:r>
              <a:rPr lang="en-GB" sz="1400" dirty="0" err="1" smtClean="0">
                <a:latin typeface="Cambria Math" pitchFamily="18" charset="0"/>
                <a:ea typeface="Cambria Math" pitchFamily="18" charset="0"/>
              </a:rPr>
              <a:t>Hazrat</a:t>
            </a:r>
            <a:r>
              <a:rPr lang="en-GB" sz="1400" dirty="0" smtClean="0">
                <a:latin typeface="Cambria Math" pitchFamily="18" charset="0"/>
                <a:ea typeface="Cambria Math" pitchFamily="18" charset="0"/>
              </a:rPr>
              <a:t> Shah </a:t>
            </a:r>
            <a:r>
              <a:rPr lang="en-GB" sz="1400" dirty="0" err="1" smtClean="0">
                <a:latin typeface="Cambria Math" pitchFamily="18" charset="0"/>
                <a:ea typeface="Cambria Math" pitchFamily="18" charset="0"/>
              </a:rPr>
              <a:t>Amanat</a:t>
            </a:r>
            <a:r>
              <a:rPr lang="en-GB" sz="1400" dirty="0" smtClean="0">
                <a:latin typeface="Cambria Math" pitchFamily="18" charset="0"/>
                <a:ea typeface="Cambria Math" pitchFamily="18" charset="0"/>
              </a:rPr>
              <a:t>  ', 'Chittagong');</a:t>
            </a:r>
          </a:p>
          <a:p>
            <a:r>
              <a:rPr lang="en-GB" sz="1400" dirty="0" smtClean="0">
                <a:latin typeface="Cambria Math" pitchFamily="18" charset="0"/>
                <a:ea typeface="Cambria Math" pitchFamily="18" charset="0"/>
              </a:rPr>
              <a:t>INSERT INTO Airport VALUES (3, '</a:t>
            </a:r>
            <a:r>
              <a:rPr lang="en-GB" sz="1400" dirty="0" err="1" smtClean="0">
                <a:latin typeface="Cambria Math" pitchFamily="18" charset="0"/>
                <a:ea typeface="Cambria Math" pitchFamily="18" charset="0"/>
              </a:rPr>
              <a:t>Osmani</a:t>
            </a:r>
            <a:r>
              <a:rPr lang="en-GB" sz="1400" dirty="0" smtClean="0">
                <a:latin typeface="Cambria Math" pitchFamily="18" charset="0"/>
                <a:ea typeface="Cambria Math" pitchFamily="18" charset="0"/>
              </a:rPr>
              <a:t> International </a:t>
            </a:r>
            <a:r>
              <a:rPr lang="en-GB" sz="1400" dirty="0" err="1" smtClean="0">
                <a:latin typeface="Cambria Math" pitchFamily="18" charset="0"/>
                <a:ea typeface="Cambria Math" pitchFamily="18" charset="0"/>
              </a:rPr>
              <a:t>Airp</a:t>
            </a:r>
            <a:r>
              <a:rPr lang="en-GB" sz="1400" dirty="0" smtClean="0">
                <a:latin typeface="Cambria Math" pitchFamily="18" charset="0"/>
                <a:ea typeface="Cambria Math" pitchFamily="18" charset="0"/>
              </a:rPr>
              <a:t>', '</a:t>
            </a:r>
            <a:r>
              <a:rPr lang="en-GB" sz="1400" dirty="0" err="1" smtClean="0">
                <a:latin typeface="Cambria Math" pitchFamily="18" charset="0"/>
                <a:ea typeface="Cambria Math" pitchFamily="18" charset="0"/>
              </a:rPr>
              <a:t>Sylhet</a:t>
            </a:r>
            <a:r>
              <a:rPr lang="en-GB" sz="1400" dirty="0" smtClean="0">
                <a:latin typeface="Cambria Math" pitchFamily="18" charset="0"/>
                <a:ea typeface="Cambria Math" pitchFamily="18" charset="0"/>
              </a:rPr>
              <a:t>');</a:t>
            </a:r>
          </a:p>
          <a:p>
            <a:r>
              <a:rPr lang="en-GB" sz="1400" dirty="0" smtClean="0">
                <a:latin typeface="Cambria Math" pitchFamily="18" charset="0"/>
                <a:ea typeface="Cambria Math" pitchFamily="18" charset="0"/>
              </a:rPr>
              <a:t>INSERT INTO Airport VALUES (4, 'Shah </a:t>
            </a:r>
            <a:r>
              <a:rPr lang="en-GB" sz="1400" dirty="0" err="1" smtClean="0">
                <a:latin typeface="Cambria Math" pitchFamily="18" charset="0"/>
                <a:ea typeface="Cambria Math" pitchFamily="18" charset="0"/>
              </a:rPr>
              <a:t>Makhdum</a:t>
            </a:r>
            <a:r>
              <a:rPr lang="en-GB" sz="1400" dirty="0" smtClean="0">
                <a:latin typeface="Cambria Math" pitchFamily="18" charset="0"/>
                <a:ea typeface="Cambria Math" pitchFamily="18" charset="0"/>
              </a:rPr>
              <a:t> Airport', '</a:t>
            </a:r>
            <a:r>
              <a:rPr lang="en-GB" sz="1400" dirty="0" err="1" smtClean="0">
                <a:latin typeface="Cambria Math" pitchFamily="18" charset="0"/>
                <a:ea typeface="Cambria Math" pitchFamily="18" charset="0"/>
              </a:rPr>
              <a:t>Rajshahi</a:t>
            </a:r>
            <a:r>
              <a:rPr lang="en-GB" sz="1400" dirty="0" smtClean="0">
                <a:latin typeface="Cambria Math" pitchFamily="18" charset="0"/>
                <a:ea typeface="Cambria Math" pitchFamily="18" charset="0"/>
              </a:rPr>
              <a:t>');</a:t>
            </a:r>
          </a:p>
          <a:p>
            <a:r>
              <a:rPr lang="en-GB" sz="1400" dirty="0" smtClean="0">
                <a:latin typeface="Cambria Math" pitchFamily="18" charset="0"/>
                <a:ea typeface="Cambria Math" pitchFamily="18" charset="0"/>
              </a:rPr>
              <a:t>INSERT INTO Airport VALUES (5, '</a:t>
            </a:r>
            <a:r>
              <a:rPr lang="en-GB" sz="1400" dirty="0" err="1" smtClean="0">
                <a:latin typeface="Cambria Math" pitchFamily="18" charset="0"/>
                <a:ea typeface="Cambria Math" pitchFamily="18" charset="0"/>
              </a:rPr>
              <a:t>Jessore</a:t>
            </a:r>
            <a:r>
              <a:rPr lang="en-GB" sz="1400" dirty="0" smtClean="0">
                <a:latin typeface="Cambria Math" pitchFamily="18" charset="0"/>
                <a:ea typeface="Cambria Math" pitchFamily="18" charset="0"/>
              </a:rPr>
              <a:t> Airport', '</a:t>
            </a:r>
            <a:r>
              <a:rPr lang="en-GB" sz="1400" dirty="0" err="1" smtClean="0">
                <a:latin typeface="Cambria Math" pitchFamily="18" charset="0"/>
                <a:ea typeface="Cambria Math" pitchFamily="18" charset="0"/>
              </a:rPr>
              <a:t>Jessore</a:t>
            </a:r>
            <a:r>
              <a:rPr lang="en-GB" sz="1400" dirty="0" smtClean="0">
                <a:latin typeface="Cambria Math" pitchFamily="18" charset="0"/>
                <a:ea typeface="Cambria Math" pitchFamily="18" charset="0"/>
              </a:rPr>
              <a:t>');</a:t>
            </a:r>
          </a:p>
          <a:p>
            <a:endParaRPr lang="en-GB" sz="1400" dirty="0" smtClean="0">
              <a:latin typeface="Cambria Math" pitchFamily="18" charset="0"/>
              <a:ea typeface="Cambria Math" pitchFamily="18" charset="0"/>
            </a:endParaRPr>
          </a:p>
          <a:p>
            <a:r>
              <a:rPr lang="en-GB" sz="1400" dirty="0" smtClean="0">
                <a:latin typeface="Cambria Math" pitchFamily="18" charset="0"/>
                <a:ea typeface="Cambria Math" pitchFamily="18" charset="0"/>
              </a:rPr>
              <a:t>INSERT INTO Countries VALUES (1, 'Bangladesh');</a:t>
            </a:r>
          </a:p>
          <a:p>
            <a:r>
              <a:rPr lang="en-GB" sz="1400" dirty="0" smtClean="0">
                <a:latin typeface="Cambria Math" pitchFamily="18" charset="0"/>
                <a:ea typeface="Cambria Math" pitchFamily="18" charset="0"/>
              </a:rPr>
              <a:t>INSERT INTO Countries VALUES (2, 'India');</a:t>
            </a:r>
          </a:p>
          <a:p>
            <a:r>
              <a:rPr lang="en-GB" sz="1400" dirty="0" smtClean="0">
                <a:latin typeface="Cambria Math" pitchFamily="18" charset="0"/>
                <a:ea typeface="Cambria Math" pitchFamily="18" charset="0"/>
              </a:rPr>
              <a:t>INSERT INTO Countries VALUES (3, 'Thailand');</a:t>
            </a:r>
          </a:p>
          <a:p>
            <a:r>
              <a:rPr lang="en-GB" sz="1400" dirty="0" smtClean="0">
                <a:latin typeface="Cambria Math" pitchFamily="18" charset="0"/>
                <a:ea typeface="Cambria Math" pitchFamily="18" charset="0"/>
              </a:rPr>
              <a:t>INSERT INTO Countries VALUES (4, 'Malaysia');</a:t>
            </a:r>
          </a:p>
          <a:p>
            <a:r>
              <a:rPr lang="en-GB" sz="1400" dirty="0" smtClean="0">
                <a:latin typeface="Cambria Math" pitchFamily="18" charset="0"/>
                <a:ea typeface="Cambria Math" pitchFamily="18" charset="0"/>
              </a:rPr>
              <a:t>INSERT INTO Countries VALUES (5, 'Singapore');</a:t>
            </a:r>
          </a:p>
          <a:p>
            <a:endParaRPr lang="en-US" dirty="0"/>
          </a:p>
        </p:txBody>
      </p:sp>
      <p:sp>
        <p:nvSpPr>
          <p:cNvPr id="29" name="Rectangle 28"/>
          <p:cNvSpPr/>
          <p:nvPr/>
        </p:nvSpPr>
        <p:spPr>
          <a:xfrm>
            <a:off x="6023431" y="4216385"/>
            <a:ext cx="5958108" cy="1190172"/>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30686" y="2815756"/>
            <a:ext cx="2881085" cy="1190172"/>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049658" y="2823013"/>
            <a:ext cx="2881085" cy="1190172"/>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45017" y="1015973"/>
            <a:ext cx="9303659" cy="6124754"/>
          </a:xfrm>
          <a:prstGeom prst="rect">
            <a:avLst/>
          </a:prstGeom>
          <a:noFill/>
        </p:spPr>
        <p:txBody>
          <a:bodyPr wrap="square" rtlCol="0">
            <a:spAutoFit/>
          </a:bodyPr>
          <a:lstStyle/>
          <a:p>
            <a:r>
              <a:rPr lang="en-GB" sz="1400" dirty="0" smtClean="0">
                <a:latin typeface="Cambria Math" pitchFamily="18" charset="0"/>
                <a:ea typeface="Cambria Math" pitchFamily="18" charset="0"/>
              </a:rPr>
              <a:t>INSERT INTO Route VALUES (1, 1, 2);</a:t>
            </a:r>
          </a:p>
          <a:p>
            <a:r>
              <a:rPr lang="en-GB" sz="1400" dirty="0" smtClean="0">
                <a:latin typeface="Cambria Math" pitchFamily="18" charset="0"/>
                <a:ea typeface="Cambria Math" pitchFamily="18" charset="0"/>
              </a:rPr>
              <a:t>INSERT INTO Route VALUES  (2, 1, 3);</a:t>
            </a:r>
          </a:p>
          <a:p>
            <a:r>
              <a:rPr lang="en-GB" sz="1400" dirty="0" smtClean="0">
                <a:latin typeface="Cambria Math" pitchFamily="18" charset="0"/>
                <a:ea typeface="Cambria Math" pitchFamily="18" charset="0"/>
              </a:rPr>
              <a:t>INSERT INTO Route VALUES (3, 2, 4);</a:t>
            </a:r>
          </a:p>
          <a:p>
            <a:r>
              <a:rPr lang="en-GB" sz="1400" dirty="0" smtClean="0">
                <a:latin typeface="Cambria Math" pitchFamily="18" charset="0"/>
                <a:ea typeface="Cambria Math" pitchFamily="18" charset="0"/>
              </a:rPr>
              <a:t>INSERT INTO Route VALUES (4, 3, 5);</a:t>
            </a:r>
          </a:p>
          <a:p>
            <a:r>
              <a:rPr lang="en-GB" sz="1400" dirty="0" smtClean="0">
                <a:latin typeface="Cambria Math" pitchFamily="18" charset="0"/>
                <a:ea typeface="Cambria Math" pitchFamily="18" charset="0"/>
              </a:rPr>
              <a:t>INSERT INTO Route VALUES (5, 1, 5);</a:t>
            </a:r>
            <a:br>
              <a:rPr lang="en-GB" sz="1400" dirty="0" smtClean="0">
                <a:latin typeface="Cambria Math" pitchFamily="18" charset="0"/>
                <a:ea typeface="Cambria Math" pitchFamily="18" charset="0"/>
              </a:rPr>
            </a:br>
            <a:endParaRPr lang="en-GB" sz="1400" dirty="0" smtClean="0">
              <a:latin typeface="Cambria Math" pitchFamily="18" charset="0"/>
              <a:ea typeface="Cambria Math" pitchFamily="18" charset="0"/>
            </a:endParaRPr>
          </a:p>
          <a:p>
            <a:endParaRPr lang="en-GB" sz="1400" dirty="0" smtClean="0">
              <a:latin typeface="Cambria Math" pitchFamily="18" charset="0"/>
              <a:ea typeface="Cambria Math" pitchFamily="18" charset="0"/>
            </a:endParaRPr>
          </a:p>
          <a:p>
            <a:r>
              <a:rPr lang="en-US" sz="1400" dirty="0" smtClean="0">
                <a:latin typeface="Cambria Math" pitchFamily="18" charset="0"/>
                <a:ea typeface="Cambria Math" pitchFamily="18" charset="0"/>
              </a:rPr>
              <a:t>INSERT INTO Flight VALUES (1, 1, 1, TO_TIMESTAMP('2023-08-10 08:00:00', 'YYYY-MM-DD HH24:MI:SS'), TO_TIMESTAMP('2023-08-10 10:00:00', 'YYYY-MM-DD HH24:MI:SS'));</a:t>
            </a:r>
          </a:p>
          <a:p>
            <a:r>
              <a:rPr lang="en-US" sz="1400" dirty="0" smtClean="0">
                <a:latin typeface="Cambria Math" pitchFamily="18" charset="0"/>
                <a:ea typeface="Cambria Math" pitchFamily="18" charset="0"/>
              </a:rPr>
              <a:t>INSERT INTO Flight VALUES(2, 2, 2, TO_TIMESTAMP('2023-08-10 12:00:00', 'YYYY-MM-DD HH24:MI:SS'), TO_TIMESTAMP('2023-08-10 14:00:00', 'YYYY-MM-DD HH24:MI:SS'));</a:t>
            </a:r>
          </a:p>
          <a:p>
            <a:r>
              <a:rPr lang="en-US" sz="1400" dirty="0" smtClean="0">
                <a:latin typeface="Cambria Math" pitchFamily="18" charset="0"/>
                <a:ea typeface="Cambria Math" pitchFamily="18" charset="0"/>
              </a:rPr>
              <a:t>INSERT INTO Flight VALUES(3, 3, 3, TO_TIMESTAMP('2023-08-10 16:00:00', 'YYYY-MM-DD HH24:MI:SS'), TO_TIMESTAMP('2023-08-10 18:00:00', 'YYYY-MM-DD HH24:MI:SS'));</a:t>
            </a:r>
          </a:p>
          <a:p>
            <a:r>
              <a:rPr lang="en-US" sz="1400" dirty="0" smtClean="0">
                <a:latin typeface="Cambria Math" pitchFamily="18" charset="0"/>
                <a:ea typeface="Cambria Math" pitchFamily="18" charset="0"/>
              </a:rPr>
              <a:t>INSERT INTO Flight VALUES(4, 4, 4, TO_TIMESTAMP('2023-08-10 20:00:00', 'YYYY-MM-DD HH24:MI:SS'), TO_TIMESTAMP('2023-08-10 22:00:00', 'YYYY-MM-DD HH24:MI:SS'));</a:t>
            </a:r>
          </a:p>
          <a:p>
            <a:r>
              <a:rPr lang="en-US" sz="1400" dirty="0" smtClean="0">
                <a:latin typeface="Cambria Math" pitchFamily="18" charset="0"/>
                <a:ea typeface="Cambria Math" pitchFamily="18" charset="0"/>
              </a:rPr>
              <a:t>INSERT INTO Flight VALUES(5, 5, 5, TO_TIMESTAMP('2023-08-10 09:30:00', 'YYYY-MM-DD HH24:MI:SS'), TO_TIMESTAMP('2023-08-10 11:00:00', 'YYYY-MM-DD HH24:MI:SS'));</a:t>
            </a:r>
          </a:p>
          <a:p>
            <a:endParaRPr lang="en-US" sz="1400" dirty="0" smtClean="0">
              <a:latin typeface="Cambria Math" pitchFamily="18" charset="0"/>
              <a:ea typeface="Cambria Math" pitchFamily="18" charset="0"/>
            </a:endParaRPr>
          </a:p>
          <a:p>
            <a:endParaRPr lang="en-GB" sz="1400" dirty="0" smtClean="0">
              <a:latin typeface="Cambria Math" pitchFamily="18" charset="0"/>
              <a:ea typeface="Cambria Math" pitchFamily="18" charset="0"/>
            </a:endParaRPr>
          </a:p>
          <a:p>
            <a:r>
              <a:rPr lang="en-GB" sz="1400" dirty="0" smtClean="0">
                <a:latin typeface="Cambria Math" pitchFamily="18" charset="0"/>
                <a:ea typeface="Cambria Math" pitchFamily="18" charset="0"/>
              </a:rPr>
              <a:t>INSERT INTO Airfare VALUES (1, 1, 150);</a:t>
            </a:r>
          </a:p>
          <a:p>
            <a:r>
              <a:rPr lang="en-GB" sz="1400" dirty="0" smtClean="0">
                <a:latin typeface="Cambria Math" pitchFamily="18" charset="0"/>
                <a:ea typeface="Cambria Math" pitchFamily="18" charset="0"/>
              </a:rPr>
              <a:t>INSERT INTO Airfare VALUES (2, 2, 200);</a:t>
            </a:r>
          </a:p>
          <a:p>
            <a:r>
              <a:rPr lang="en-GB" sz="1400" dirty="0" smtClean="0">
                <a:latin typeface="Cambria Math" pitchFamily="18" charset="0"/>
                <a:ea typeface="Cambria Math" pitchFamily="18" charset="0"/>
              </a:rPr>
              <a:t>INSERT INTO Airfare VALUES (3, 3, 300);</a:t>
            </a:r>
          </a:p>
          <a:p>
            <a:r>
              <a:rPr lang="en-GB" sz="1400" dirty="0" smtClean="0">
                <a:latin typeface="Cambria Math" pitchFamily="18" charset="0"/>
                <a:ea typeface="Cambria Math" pitchFamily="18" charset="0"/>
              </a:rPr>
              <a:t>INSERT INTO Airfare VALUES (4, 4, 180);</a:t>
            </a:r>
          </a:p>
          <a:p>
            <a:r>
              <a:rPr lang="en-GB" sz="1400" dirty="0" smtClean="0">
                <a:latin typeface="Cambria Math" pitchFamily="18" charset="0"/>
                <a:ea typeface="Cambria Math" pitchFamily="18" charset="0"/>
              </a:rPr>
              <a:t>INSERT INTO Airfare VALUES (5, 5, 120);</a:t>
            </a:r>
          </a:p>
          <a:p>
            <a:endParaRPr lang="en-GB" sz="1400" dirty="0" smtClean="0">
              <a:latin typeface="Cambria Math" pitchFamily="18" charset="0"/>
              <a:ea typeface="Cambria Math" pitchFamily="18" charset="0"/>
            </a:endParaRPr>
          </a:p>
          <a:p>
            <a:endParaRPr lang="en-US" sz="1400" dirty="0" smtClean="0">
              <a:latin typeface="Cambria Math" pitchFamily="18" charset="0"/>
              <a:ea typeface="Cambria Math" pitchFamily="18" charset="0"/>
            </a:endParaRPr>
          </a:p>
          <a:p>
            <a:endParaRPr lang="en-GB" sz="1400" dirty="0" smtClean="0">
              <a:latin typeface="Cambria Math" pitchFamily="18" charset="0"/>
              <a:ea typeface="Cambria Math" pitchFamily="18" charset="0"/>
            </a:endParaRPr>
          </a:p>
          <a:p>
            <a:endParaRPr lang="en-US" sz="1400" dirty="0">
              <a:latin typeface="Cambria Math" pitchFamily="18" charset="0"/>
              <a:ea typeface="Cambria Math" pitchFamily="18" charset="0"/>
            </a:endParaRPr>
          </a:p>
        </p:txBody>
      </p:sp>
      <p:sp>
        <p:nvSpPr>
          <p:cNvPr id="18" name="Rectangle 17"/>
          <p:cNvSpPr/>
          <p:nvPr/>
        </p:nvSpPr>
        <p:spPr>
          <a:xfrm>
            <a:off x="4775227" y="5116253"/>
            <a:ext cx="5958108" cy="1190172"/>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738939" y="1117619"/>
            <a:ext cx="2881085" cy="1190172"/>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01454" y="1110361"/>
            <a:ext cx="2881085" cy="1190172"/>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98278" y="537011"/>
            <a:ext cx="11146983" cy="4401205"/>
          </a:xfrm>
          <a:prstGeom prst="rect">
            <a:avLst/>
          </a:prstGeom>
          <a:noFill/>
        </p:spPr>
        <p:txBody>
          <a:bodyPr wrap="square" rtlCol="0">
            <a:spAutoFit/>
          </a:bodyPr>
          <a:lstStyle/>
          <a:p>
            <a:r>
              <a:rPr lang="en-US" sz="1400" dirty="0" smtClean="0">
                <a:latin typeface="Cambria Math" pitchFamily="18" charset="0"/>
                <a:ea typeface="Cambria Math" pitchFamily="18" charset="0"/>
              </a:rPr>
              <a:t>INSERT INTO Employee VALUES(1, 'John', 'Doe', 'Pilot',45, +88016-00000000, '</a:t>
            </a:r>
            <a:r>
              <a:rPr lang="en-US" sz="1400" dirty="0" err="1" smtClean="0">
                <a:latin typeface="Cambria Math" pitchFamily="18" charset="0"/>
                <a:ea typeface="Cambria Math" pitchFamily="18" charset="0"/>
              </a:rPr>
              <a:t>Joydebpur</a:t>
            </a:r>
            <a:r>
              <a:rPr lang="en-US" sz="1400" dirty="0" smtClean="0">
                <a:latin typeface="Cambria Math" pitchFamily="18" charset="0"/>
                <a:ea typeface="Cambria Math" pitchFamily="18" charset="0"/>
              </a:rPr>
              <a:t> </a:t>
            </a:r>
            <a:r>
              <a:rPr lang="en-US" sz="1400" dirty="0" err="1" smtClean="0">
                <a:latin typeface="Cambria Math" pitchFamily="18" charset="0"/>
                <a:ea typeface="Cambria Math" pitchFamily="18" charset="0"/>
              </a:rPr>
              <a:t>Gazipur','johndoe@gmail.com</a:t>
            </a:r>
            <a:r>
              <a:rPr lang="en-US" sz="1400" dirty="0" smtClean="0">
                <a:latin typeface="Cambria Math" pitchFamily="18" charset="0"/>
                <a:ea typeface="Cambria Math" pitchFamily="18" charset="0"/>
              </a:rPr>
              <a:t>', 1);</a:t>
            </a:r>
          </a:p>
          <a:p>
            <a:r>
              <a:rPr lang="en-US" sz="1400" dirty="0" smtClean="0">
                <a:latin typeface="Cambria Math" pitchFamily="18" charset="0"/>
                <a:ea typeface="Cambria Math" pitchFamily="18" charset="0"/>
              </a:rPr>
              <a:t>INSERT INTO Employee VALUES(2, 'Jane', 'Smith', 'Flight Attendant',32,+88016-999999999, 'Cox`s </a:t>
            </a:r>
            <a:r>
              <a:rPr lang="en-US" sz="1400" dirty="0" err="1" smtClean="0">
                <a:latin typeface="Cambria Math" pitchFamily="18" charset="0"/>
                <a:ea typeface="Cambria Math" pitchFamily="18" charset="0"/>
              </a:rPr>
              <a:t>Bazar</a:t>
            </a:r>
            <a:r>
              <a:rPr lang="en-US" sz="1400" dirty="0" smtClean="0">
                <a:latin typeface="Cambria Math" pitchFamily="18" charset="0"/>
                <a:ea typeface="Cambria Math" pitchFamily="18" charset="0"/>
              </a:rPr>
              <a:t>', 'jane@gmail.com', 2);</a:t>
            </a:r>
          </a:p>
          <a:p>
            <a:r>
              <a:rPr lang="en-US" sz="1400" dirty="0" smtClean="0">
                <a:latin typeface="Cambria Math" pitchFamily="18" charset="0"/>
                <a:ea typeface="Cambria Math" pitchFamily="18" charset="0"/>
              </a:rPr>
              <a:t>INSERT INTO Employee VALUES(3, 'Michael', 'Johnson', 'Ground Staff',37,+88016-55555555, '</a:t>
            </a:r>
            <a:r>
              <a:rPr lang="en-US" sz="1400" dirty="0" err="1" smtClean="0">
                <a:latin typeface="Cambria Math" pitchFamily="18" charset="0"/>
                <a:ea typeface="Cambria Math" pitchFamily="18" charset="0"/>
              </a:rPr>
              <a:t>Mirpur</a:t>
            </a:r>
            <a:r>
              <a:rPr lang="en-US" sz="1400" dirty="0" smtClean="0">
                <a:latin typeface="Cambria Math" pitchFamily="18" charset="0"/>
                <a:ea typeface="Cambria Math" pitchFamily="18" charset="0"/>
              </a:rPr>
              <a:t> Dhaka', 'michael@gmail.com', 3);</a:t>
            </a:r>
          </a:p>
          <a:p>
            <a:r>
              <a:rPr lang="en-US" sz="1400" dirty="0" smtClean="0">
                <a:latin typeface="Cambria Math" pitchFamily="18" charset="0"/>
                <a:ea typeface="Cambria Math" pitchFamily="18" charset="0"/>
              </a:rPr>
              <a:t>INSERT INTO Employee VALUES(4, 'Emily', 'Williams', 'Air Traffic Controller',26,+88016-33333333, '</a:t>
            </a:r>
            <a:r>
              <a:rPr lang="en-US" sz="1400" dirty="0" err="1" smtClean="0">
                <a:latin typeface="Cambria Math" pitchFamily="18" charset="0"/>
                <a:ea typeface="Cambria Math" pitchFamily="18" charset="0"/>
              </a:rPr>
              <a:t>Tongi</a:t>
            </a:r>
            <a:r>
              <a:rPr lang="en-US" sz="1400" dirty="0" smtClean="0">
                <a:latin typeface="Cambria Math" pitchFamily="18" charset="0"/>
                <a:ea typeface="Cambria Math" pitchFamily="18" charset="0"/>
              </a:rPr>
              <a:t> </a:t>
            </a:r>
            <a:r>
              <a:rPr lang="en-US" sz="1400" dirty="0" err="1" smtClean="0">
                <a:latin typeface="Cambria Math" pitchFamily="18" charset="0"/>
                <a:ea typeface="Cambria Math" pitchFamily="18" charset="0"/>
              </a:rPr>
              <a:t>Gazipur</a:t>
            </a:r>
            <a:r>
              <a:rPr lang="en-US" sz="1400" dirty="0" smtClean="0">
                <a:latin typeface="Cambria Math" pitchFamily="18" charset="0"/>
                <a:ea typeface="Cambria Math" pitchFamily="18" charset="0"/>
              </a:rPr>
              <a:t>', 'emily@gmail.com', 4);</a:t>
            </a:r>
          </a:p>
          <a:p>
            <a:r>
              <a:rPr lang="en-US" sz="1400" dirty="0" smtClean="0">
                <a:latin typeface="Cambria Math" pitchFamily="18" charset="0"/>
                <a:ea typeface="Cambria Math" pitchFamily="18" charset="0"/>
              </a:rPr>
              <a:t>INSERT INTO Employee VALUES(5, 'David', 'Brown', 'Maintenance Technician',22,+88016-66666666, '</a:t>
            </a:r>
            <a:r>
              <a:rPr lang="en-US" sz="1400" dirty="0" err="1" smtClean="0">
                <a:latin typeface="Cambria Math" pitchFamily="18" charset="0"/>
                <a:ea typeface="Cambria Math" pitchFamily="18" charset="0"/>
              </a:rPr>
              <a:t>Rajshahi</a:t>
            </a:r>
            <a:r>
              <a:rPr lang="en-US" sz="1400" dirty="0" smtClean="0">
                <a:latin typeface="Cambria Math" pitchFamily="18" charset="0"/>
                <a:ea typeface="Cambria Math" pitchFamily="18" charset="0"/>
              </a:rPr>
              <a:t>', 'david@gmail.com', 5);</a:t>
            </a:r>
          </a:p>
          <a:p>
            <a:endParaRPr lang="en-US" sz="1400" dirty="0" smtClean="0">
              <a:latin typeface="Cambria Math" pitchFamily="18" charset="0"/>
              <a:ea typeface="Cambria Math" pitchFamily="18" charset="0"/>
            </a:endParaRPr>
          </a:p>
          <a:p>
            <a:r>
              <a:rPr lang="en-US" sz="1400" dirty="0" smtClean="0">
                <a:latin typeface="Cambria Math" pitchFamily="18" charset="0"/>
                <a:ea typeface="Cambria Math" pitchFamily="18" charset="0"/>
              </a:rPr>
              <a:t>INSERT INTO Passenger VALUES (1, 'Arafat', '</a:t>
            </a:r>
            <a:r>
              <a:rPr lang="en-US" sz="1400" dirty="0" err="1" smtClean="0">
                <a:latin typeface="Cambria Math" pitchFamily="18" charset="0"/>
                <a:ea typeface="Cambria Math" pitchFamily="18" charset="0"/>
              </a:rPr>
              <a:t>Rahman</a:t>
            </a:r>
            <a:r>
              <a:rPr lang="en-US" sz="1400" dirty="0" smtClean="0">
                <a:latin typeface="Cambria Math" pitchFamily="18" charset="0"/>
                <a:ea typeface="Cambria Math" pitchFamily="18" charset="0"/>
              </a:rPr>
              <a:t>', 22, 'Male', 01628862623, '1700-Joydebpur',  1);</a:t>
            </a:r>
          </a:p>
          <a:p>
            <a:r>
              <a:rPr lang="en-US" sz="1400" dirty="0" smtClean="0">
                <a:latin typeface="Cambria Math" pitchFamily="18" charset="0"/>
                <a:ea typeface="Cambria Math" pitchFamily="18" charset="0"/>
              </a:rPr>
              <a:t>INSERT INTO Passenger VALUES (2, '</a:t>
            </a:r>
            <a:r>
              <a:rPr lang="en-US" sz="1400" dirty="0" err="1" smtClean="0">
                <a:latin typeface="Cambria Math" pitchFamily="18" charset="0"/>
                <a:ea typeface="Cambria Math" pitchFamily="18" charset="0"/>
              </a:rPr>
              <a:t>Sajib</a:t>
            </a:r>
            <a:r>
              <a:rPr lang="en-US" sz="1400" dirty="0" smtClean="0">
                <a:latin typeface="Cambria Math" pitchFamily="18" charset="0"/>
                <a:ea typeface="Cambria Math" pitchFamily="18" charset="0"/>
              </a:rPr>
              <a:t>', '</a:t>
            </a:r>
            <a:r>
              <a:rPr lang="en-US" sz="1400" dirty="0" err="1" smtClean="0">
                <a:latin typeface="Cambria Math" pitchFamily="18" charset="0"/>
                <a:ea typeface="Cambria Math" pitchFamily="18" charset="0"/>
              </a:rPr>
              <a:t>Mondol</a:t>
            </a:r>
            <a:r>
              <a:rPr lang="en-US" sz="1400" dirty="0" smtClean="0">
                <a:latin typeface="Cambria Math" pitchFamily="18" charset="0"/>
                <a:ea typeface="Cambria Math" pitchFamily="18" charset="0"/>
              </a:rPr>
              <a:t>', 21, 'Male', 01643932288, '1230-Uttara', 2);</a:t>
            </a:r>
          </a:p>
          <a:p>
            <a:r>
              <a:rPr lang="en-US" sz="1400" dirty="0" smtClean="0">
                <a:latin typeface="Cambria Math" pitchFamily="18" charset="0"/>
                <a:ea typeface="Cambria Math" pitchFamily="18" charset="0"/>
              </a:rPr>
              <a:t>INSERT INTO Passenger VALUES (3, '</a:t>
            </a:r>
            <a:r>
              <a:rPr lang="en-US" sz="1400" dirty="0" err="1" smtClean="0">
                <a:latin typeface="Cambria Math" pitchFamily="18" charset="0"/>
                <a:ea typeface="Cambria Math" pitchFamily="18" charset="0"/>
              </a:rPr>
              <a:t>Md</a:t>
            </a:r>
            <a:r>
              <a:rPr lang="en-US" sz="1400" dirty="0" smtClean="0">
                <a:latin typeface="Cambria Math" pitchFamily="18" charset="0"/>
                <a:ea typeface="Cambria Math" pitchFamily="18" charset="0"/>
              </a:rPr>
              <a:t>', '</a:t>
            </a:r>
            <a:r>
              <a:rPr lang="en-US" sz="1400" dirty="0" err="1" smtClean="0">
                <a:latin typeface="Cambria Math" pitchFamily="18" charset="0"/>
                <a:ea typeface="Cambria Math" pitchFamily="18" charset="0"/>
              </a:rPr>
              <a:t>Rais</a:t>
            </a:r>
            <a:r>
              <a:rPr lang="en-US" sz="1400" dirty="0" smtClean="0">
                <a:latin typeface="Cambria Math" pitchFamily="18" charset="0"/>
                <a:ea typeface="Cambria Math" pitchFamily="18" charset="0"/>
              </a:rPr>
              <a:t>', 20, 'Male', 01533947469, '1213-Banani', 1);</a:t>
            </a:r>
          </a:p>
          <a:p>
            <a:r>
              <a:rPr lang="en-US" sz="1400" dirty="0" smtClean="0">
                <a:latin typeface="Cambria Math" pitchFamily="18" charset="0"/>
                <a:ea typeface="Cambria Math" pitchFamily="18" charset="0"/>
              </a:rPr>
              <a:t>INSERT INTO Passenger VALUES (4, 'Emma', '</a:t>
            </a:r>
            <a:r>
              <a:rPr lang="en-US" sz="1400" dirty="0" err="1" smtClean="0">
                <a:latin typeface="Cambria Math" pitchFamily="18" charset="0"/>
                <a:ea typeface="Cambria Math" pitchFamily="18" charset="0"/>
              </a:rPr>
              <a:t>Jahan</a:t>
            </a:r>
            <a:r>
              <a:rPr lang="en-US" sz="1400" dirty="0" smtClean="0">
                <a:latin typeface="Cambria Math" pitchFamily="18" charset="0"/>
                <a:ea typeface="Cambria Math" pitchFamily="18" charset="0"/>
              </a:rPr>
              <a:t>', 18, 'Female', 01900000000, '1216-Mirpur', 3);</a:t>
            </a:r>
          </a:p>
          <a:p>
            <a:r>
              <a:rPr lang="en-US" sz="1400" dirty="0" smtClean="0">
                <a:latin typeface="Cambria Math" pitchFamily="18" charset="0"/>
                <a:ea typeface="Cambria Math" pitchFamily="18" charset="0"/>
              </a:rPr>
              <a:t>INSERT INTO Passenger VALUES (5, 'Sophia', '</a:t>
            </a:r>
            <a:r>
              <a:rPr lang="en-US" sz="1400" dirty="0" err="1" smtClean="0">
                <a:latin typeface="Cambria Math" pitchFamily="18" charset="0"/>
                <a:ea typeface="Cambria Math" pitchFamily="18" charset="0"/>
              </a:rPr>
              <a:t>Rahman</a:t>
            </a:r>
            <a:r>
              <a:rPr lang="en-US" sz="1400" dirty="0" smtClean="0">
                <a:latin typeface="Cambria Math" pitchFamily="18" charset="0"/>
                <a:ea typeface="Cambria Math" pitchFamily="18" charset="0"/>
              </a:rPr>
              <a:t>', 24, 'Female', 01744448888, '1212-Gulshan', 1);</a:t>
            </a:r>
          </a:p>
          <a:p>
            <a:endParaRPr lang="en-GB" sz="1400" dirty="0" smtClean="0">
              <a:latin typeface="Cambria Math" pitchFamily="18" charset="0"/>
              <a:ea typeface="Cambria Math" pitchFamily="18" charset="0"/>
            </a:endParaRPr>
          </a:p>
          <a:p>
            <a:r>
              <a:rPr lang="en-US" sz="1400" dirty="0" smtClean="0">
                <a:latin typeface="Cambria Math" pitchFamily="18" charset="0"/>
                <a:ea typeface="Cambria Math" pitchFamily="18" charset="0"/>
              </a:rPr>
              <a:t>INSERT INTO Transaction VALUES (1,'Bikash', 1, 1, TO_TIMESTAMP('2023-08-10 07:30:00', 'YYYY-MM-DD HH24:MI:SS'), 150);</a:t>
            </a:r>
          </a:p>
          <a:p>
            <a:r>
              <a:rPr lang="en-US" sz="1400" dirty="0" smtClean="0">
                <a:latin typeface="Cambria Math" pitchFamily="18" charset="0"/>
                <a:ea typeface="Cambria Math" pitchFamily="18" charset="0"/>
              </a:rPr>
              <a:t>INSERT INTO Transaction VALUES (2,'Nogod', 2, 2, TO_TIMESTAMP('2023-08-10 11:30:00', 'YYYY-MM-DD HH24:MI:SS'), 200);</a:t>
            </a:r>
          </a:p>
          <a:p>
            <a:r>
              <a:rPr lang="en-US" sz="1400" dirty="0" smtClean="0">
                <a:latin typeface="Cambria Math" pitchFamily="18" charset="0"/>
                <a:ea typeface="Cambria Math" pitchFamily="18" charset="0"/>
              </a:rPr>
              <a:t>INSERT INTO Transaction VALUES (3,'Rocket', 3, 3, TO_TIMESTAMP('2023-08-10 15:45:00', 'YYYY-MM-DD HH24:MI:SS'), 300);</a:t>
            </a:r>
          </a:p>
          <a:p>
            <a:r>
              <a:rPr lang="en-US" sz="1400" dirty="0" smtClean="0">
                <a:latin typeface="Cambria Math" pitchFamily="18" charset="0"/>
                <a:ea typeface="Cambria Math" pitchFamily="18" charset="0"/>
              </a:rPr>
              <a:t>INSERT INTO Transaction VALUES (4,'Bikash', 4, 4, TO_TIMESTAMP('2023-08-10 19:15:00', 'YYYY-MM-DD HH24:MI:SS'), 180);</a:t>
            </a:r>
          </a:p>
          <a:p>
            <a:r>
              <a:rPr lang="en-US" sz="1400" dirty="0" smtClean="0">
                <a:latin typeface="Cambria Math" pitchFamily="18" charset="0"/>
                <a:ea typeface="Cambria Math" pitchFamily="18" charset="0"/>
              </a:rPr>
              <a:t>INSERT INTO Transaction VALUES (5,'Nogod', 5, 5, TO_TIMESTAMP('2023-08-10 09:00:00', 'YYYY-MM-DD HH24:MI:SS'), 120);</a:t>
            </a:r>
          </a:p>
          <a:p>
            <a:endParaRPr lang="en-GB" sz="1400" dirty="0" smtClean="0">
              <a:latin typeface="Cambria Math" pitchFamily="18" charset="0"/>
              <a:ea typeface="Cambria Math" pitchFamily="18" charset="0"/>
            </a:endParaRPr>
          </a:p>
          <a:p>
            <a:endParaRPr lang="en-GB" sz="1400" dirty="0" smtClean="0">
              <a:latin typeface="Cambria Math" pitchFamily="18" charset="0"/>
              <a:ea typeface="Cambria Math" pitchFamily="18" charset="0"/>
            </a:endParaRPr>
          </a:p>
          <a:p>
            <a:endParaRPr lang="en-US" sz="1400" dirty="0">
              <a:latin typeface="Cambria Math" pitchFamily="18" charset="0"/>
              <a:ea typeface="Cambria Math" pitchFamily="18" charset="0"/>
            </a:endParaRPr>
          </a:p>
        </p:txBody>
      </p:sp>
      <p:sp>
        <p:nvSpPr>
          <p:cNvPr id="14" name="Rectangle 13"/>
          <p:cNvSpPr/>
          <p:nvPr/>
        </p:nvSpPr>
        <p:spPr>
          <a:xfrm>
            <a:off x="595089" y="4804229"/>
            <a:ext cx="3657600" cy="1465943"/>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05089" y="4796972"/>
            <a:ext cx="3657600" cy="1465943"/>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15088" y="4796972"/>
            <a:ext cx="3657600" cy="1465943"/>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19980" y="247265"/>
            <a:ext cx="4288974"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smtClean="0">
                <a:solidFill>
                  <a:srgbClr val="FFFFFF"/>
                </a:solidFill>
                <a:latin typeface="+mj-lt"/>
                <a:ea typeface="+mj-ea"/>
                <a:cs typeface="+mj-cs"/>
              </a:rPr>
              <a:t>Query Writing</a:t>
            </a:r>
            <a:endParaRPr lang="en-US" sz="4000" kern="1200" dirty="0">
              <a:solidFill>
                <a:srgbClr val="FFFFFF"/>
              </a:solidFill>
              <a:latin typeface="+mj-lt"/>
              <a:ea typeface="+mj-ea"/>
              <a:cs typeface="+mj-cs"/>
            </a:endParaRPr>
          </a:p>
        </p:txBody>
      </p:sp>
      <p:sp>
        <p:nvSpPr>
          <p:cNvPr id="12" name="Rectangle 11"/>
          <p:cNvSpPr/>
          <p:nvPr/>
        </p:nvSpPr>
        <p:spPr>
          <a:xfrm>
            <a:off x="6168571" y="2206165"/>
            <a:ext cx="5733143" cy="1828801"/>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190343" y="4855016"/>
            <a:ext cx="5733143" cy="182880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53999" y="2235206"/>
            <a:ext cx="5733143" cy="391884"/>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771" y="4847760"/>
            <a:ext cx="5733143" cy="1828801"/>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61257" y="1799773"/>
            <a:ext cx="2801257" cy="369332"/>
          </a:xfrm>
          <a:prstGeom prst="rect">
            <a:avLst/>
          </a:prstGeom>
          <a:noFill/>
        </p:spPr>
        <p:txBody>
          <a:bodyPr wrap="square" rtlCol="0">
            <a:spAutoFit/>
          </a:bodyPr>
          <a:lstStyle/>
          <a:p>
            <a:r>
              <a:rPr lang="en-US" dirty="0" smtClean="0"/>
              <a:t>1.List_all_airports</a:t>
            </a:r>
            <a:endParaRPr lang="en-US" dirty="0"/>
          </a:p>
        </p:txBody>
      </p:sp>
      <p:sp>
        <p:nvSpPr>
          <p:cNvPr id="24" name="TextBox 23"/>
          <p:cNvSpPr txBox="1"/>
          <p:nvPr/>
        </p:nvSpPr>
        <p:spPr>
          <a:xfrm>
            <a:off x="304800" y="4354286"/>
            <a:ext cx="10653486" cy="369332"/>
          </a:xfrm>
          <a:prstGeom prst="rect">
            <a:avLst/>
          </a:prstGeom>
          <a:noFill/>
        </p:spPr>
        <p:txBody>
          <a:bodyPr wrap="square" rtlCol="0">
            <a:spAutoFit/>
          </a:bodyPr>
          <a:lstStyle/>
          <a:p>
            <a:r>
              <a:rPr lang="en-US" dirty="0" smtClean="0"/>
              <a:t>2.Retrieve_flight_details_with_source_and_destination_airport_names</a:t>
            </a:r>
            <a:endParaRPr lang="en-US" dirty="0"/>
          </a:p>
        </p:txBody>
      </p:sp>
      <p:sp>
        <p:nvSpPr>
          <p:cNvPr id="25" name="Rectangle 24"/>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9371" y="1197410"/>
            <a:ext cx="5733143" cy="86362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4799" y="1190153"/>
            <a:ext cx="5733143" cy="182880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3828" y="696679"/>
            <a:ext cx="10653486" cy="369332"/>
          </a:xfrm>
          <a:prstGeom prst="rect">
            <a:avLst/>
          </a:prstGeom>
          <a:noFill/>
        </p:spPr>
        <p:txBody>
          <a:bodyPr wrap="square" rtlCol="0">
            <a:spAutoFit/>
          </a:bodyPr>
          <a:lstStyle/>
          <a:p>
            <a:r>
              <a:rPr lang="en-GB" dirty="0" smtClean="0"/>
              <a:t>3.Find the passengers who have booked the most expensive flight.</a:t>
            </a:r>
            <a:endParaRPr lang="en-US" dirty="0"/>
          </a:p>
        </p:txBody>
      </p:sp>
      <p:sp>
        <p:nvSpPr>
          <p:cNvPr id="23" name="Rectangle 22"/>
          <p:cNvSpPr/>
          <p:nvPr/>
        </p:nvSpPr>
        <p:spPr>
          <a:xfrm>
            <a:off x="6255657" y="4992914"/>
            <a:ext cx="5733143" cy="84181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41085" y="3998674"/>
            <a:ext cx="5733143" cy="1828801"/>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0114" y="3505200"/>
            <a:ext cx="10653486" cy="369332"/>
          </a:xfrm>
          <a:prstGeom prst="rect">
            <a:avLst/>
          </a:prstGeom>
          <a:noFill/>
        </p:spPr>
        <p:txBody>
          <a:bodyPr wrap="square" rtlCol="0">
            <a:spAutoFit/>
          </a:bodyPr>
          <a:lstStyle/>
          <a:p>
            <a:r>
              <a:rPr lang="en-GB" dirty="0" smtClean="0"/>
              <a:t>4.Retrieve flights that have the shortest duration.</a:t>
            </a:r>
            <a:endParaRPr lang="en-US" dirty="0"/>
          </a:p>
        </p:txBody>
      </p:sp>
      <p:sp>
        <p:nvSpPr>
          <p:cNvPr id="26" name="Rectangle 2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9371" y="1197409"/>
            <a:ext cx="5733143" cy="1226477"/>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4799" y="1190153"/>
            <a:ext cx="5733143" cy="182880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3828" y="696679"/>
            <a:ext cx="10653486" cy="369332"/>
          </a:xfrm>
          <a:prstGeom prst="rect">
            <a:avLst/>
          </a:prstGeom>
          <a:noFill/>
        </p:spPr>
        <p:txBody>
          <a:bodyPr wrap="square" rtlCol="0">
            <a:spAutoFit/>
          </a:bodyPr>
          <a:lstStyle/>
          <a:p>
            <a:r>
              <a:rPr lang="en-GB" dirty="0" smtClean="0"/>
              <a:t>5.List passengers who have booked flights departing from a specific airport.</a:t>
            </a:r>
            <a:endParaRPr lang="en-US" dirty="0"/>
          </a:p>
        </p:txBody>
      </p:sp>
      <p:sp>
        <p:nvSpPr>
          <p:cNvPr id="23" name="Rectangle 22"/>
          <p:cNvSpPr/>
          <p:nvPr/>
        </p:nvSpPr>
        <p:spPr>
          <a:xfrm>
            <a:off x="6255657" y="4688114"/>
            <a:ext cx="5733143" cy="114661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41085" y="3998674"/>
            <a:ext cx="5733143" cy="1828801"/>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0114" y="3505200"/>
            <a:ext cx="10653486" cy="369332"/>
          </a:xfrm>
          <a:prstGeom prst="rect">
            <a:avLst/>
          </a:prstGeom>
          <a:noFill/>
        </p:spPr>
        <p:txBody>
          <a:bodyPr wrap="square" rtlCol="0">
            <a:spAutoFit/>
          </a:bodyPr>
          <a:lstStyle/>
          <a:p>
            <a:r>
              <a:rPr lang="en-GB" dirty="0" smtClean="0"/>
              <a:t>6. Find flights with fares higher than the average fare amount.</a:t>
            </a:r>
            <a:endParaRPr lang="en-US" dirty="0"/>
          </a:p>
        </p:txBody>
      </p:sp>
      <p:sp>
        <p:nvSpPr>
          <p:cNvPr id="17" name="Rectangle 16"/>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9371" y="1197409"/>
            <a:ext cx="5733143" cy="1828801"/>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4799" y="1190153"/>
            <a:ext cx="5733143" cy="182880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3828" y="696679"/>
            <a:ext cx="10653486" cy="369332"/>
          </a:xfrm>
          <a:prstGeom prst="rect">
            <a:avLst/>
          </a:prstGeom>
          <a:noFill/>
        </p:spPr>
        <p:txBody>
          <a:bodyPr wrap="square" rtlCol="0">
            <a:spAutoFit/>
          </a:bodyPr>
          <a:lstStyle/>
          <a:p>
            <a:r>
              <a:rPr lang="en-GB" dirty="0" smtClean="0"/>
              <a:t>7.Find the average fare amount for each airplane_type.</a:t>
            </a:r>
            <a:endParaRPr lang="en-US" dirty="0"/>
          </a:p>
        </p:txBody>
      </p:sp>
      <p:sp>
        <p:nvSpPr>
          <p:cNvPr id="23" name="Rectangle 22"/>
          <p:cNvSpPr/>
          <p:nvPr/>
        </p:nvSpPr>
        <p:spPr>
          <a:xfrm>
            <a:off x="6255657" y="5109029"/>
            <a:ext cx="5733143" cy="725702"/>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41085" y="3998674"/>
            <a:ext cx="5733143" cy="1828801"/>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0114" y="3505200"/>
            <a:ext cx="10653486" cy="369332"/>
          </a:xfrm>
          <a:prstGeom prst="rect">
            <a:avLst/>
          </a:prstGeom>
          <a:noFill/>
        </p:spPr>
        <p:txBody>
          <a:bodyPr wrap="square" rtlCol="0">
            <a:spAutoFit/>
          </a:bodyPr>
          <a:lstStyle/>
          <a:p>
            <a:r>
              <a:rPr lang="en-GB" dirty="0" smtClean="0"/>
              <a:t>8. List employees and their positions at a specific airport.</a:t>
            </a:r>
            <a:endParaRPr lang="en-US" dirty="0"/>
          </a:p>
        </p:txBody>
      </p:sp>
      <p:sp>
        <p:nvSpPr>
          <p:cNvPr id="17" name="Rectangle 16"/>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9371" y="1197409"/>
            <a:ext cx="5733143" cy="1828801"/>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4799" y="1190153"/>
            <a:ext cx="5733143" cy="182880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3828" y="696679"/>
            <a:ext cx="10653486" cy="369332"/>
          </a:xfrm>
          <a:prstGeom prst="rect">
            <a:avLst/>
          </a:prstGeom>
          <a:noFill/>
        </p:spPr>
        <p:txBody>
          <a:bodyPr wrap="square" rtlCol="0">
            <a:spAutoFit/>
          </a:bodyPr>
          <a:lstStyle/>
          <a:p>
            <a:r>
              <a:rPr lang="en-GB" dirty="0" smtClean="0"/>
              <a:t>9.Retrieve passenger details along with their flights.</a:t>
            </a:r>
            <a:endParaRPr lang="en-US" dirty="0"/>
          </a:p>
        </p:txBody>
      </p:sp>
      <p:sp>
        <p:nvSpPr>
          <p:cNvPr id="16" name="Rectangle 1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 xmlns:a16="http://schemas.microsoft.com/office/drawing/2014/main" id="{B9FF99BD-075F-4761-A995-6FC574BD25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 xmlns:a16="http://schemas.microsoft.com/office/drawing/2014/main" id="{A7B21A54-9BA3-4EA9-B460-5A829ADD90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 xmlns:a16="http://schemas.microsoft.com/office/drawing/2014/main" id="{6FA8F714-B9D8-488A-8CCA-E9948FF913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66783" y="1123527"/>
            <a:ext cx="5604943" cy="585417"/>
          </a:xfrm>
          <a:prstGeom prst="rect">
            <a:avLst/>
          </a:prstGeom>
          <a:noFill/>
        </p:spPr>
        <p:txBody>
          <a:bodyPr wrap="square" rtlCol="0">
            <a:spAutoFit/>
          </a:bodyPr>
          <a:lstStyle/>
          <a:p>
            <a:pPr defTabSz="813816">
              <a:spcAft>
                <a:spcPts val="600"/>
              </a:spcAft>
              <a:buFont typeface="Courier New" pitchFamily="49" charset="0"/>
              <a:buChar char="o"/>
            </a:pPr>
            <a:r>
              <a:rPr lang="en-GB" sz="3204" b="1" kern="0" dirty="0" smtClean="0">
                <a:solidFill>
                  <a:srgbClr val="002060"/>
                </a:solidFill>
                <a:latin typeface="Bell MT" pitchFamily="18" charset="0"/>
                <a:ea typeface="+mn-ea"/>
                <a:cs typeface="+mn-cs"/>
              </a:rPr>
              <a:t>Conclusion</a:t>
            </a:r>
            <a:endParaRPr lang="en-US" sz="3600" dirty="0"/>
          </a:p>
        </p:txBody>
      </p:sp>
      <p:sp>
        <p:nvSpPr>
          <p:cNvPr id="15" name="TextBox 14"/>
          <p:cNvSpPr txBox="1"/>
          <p:nvPr/>
        </p:nvSpPr>
        <p:spPr>
          <a:xfrm>
            <a:off x="1944915" y="1944919"/>
            <a:ext cx="8389258" cy="2308324"/>
          </a:xfrm>
          <a:prstGeom prst="rect">
            <a:avLst/>
          </a:prstGeom>
          <a:noFill/>
        </p:spPr>
        <p:txBody>
          <a:bodyPr wrap="square" rtlCol="0">
            <a:spAutoFit/>
          </a:bodyPr>
          <a:lstStyle/>
          <a:p>
            <a:pPr algn="just"/>
            <a:r>
              <a:rPr lang="en-GB" dirty="0" smtClean="0">
                <a:latin typeface="Bell MT" pitchFamily="18" charset="0"/>
              </a:rPr>
              <a:t>n summary, the ”Airlines Management System” database serves as a robust foundation for the efficient management of various aspects within an airline operation. With well defined tables representing passengers, flights, routes, airplane types, airfares, airports, employees, countries, and transactions, the database enables seamless or ganization and retrieval of essential data. Through established relationships, it ensures data integrity and empowers users to access passenger information, flight details, pricing, and staff records. This database fosters streamlined operations, accurate record-keeping, and effective decision-making for optimized airline management.</a:t>
            </a:r>
            <a:endParaRPr lang="en-US" dirty="0">
              <a:latin typeface="Bell MT" pitchFamily="18" charset="0"/>
            </a:endParaRPr>
          </a:p>
        </p:txBody>
      </p:sp>
      <p:sp>
        <p:nvSpPr>
          <p:cNvPr id="16" name="Rectangle 1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52700" y="0"/>
            <a:ext cx="96393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362189">
            <a:off x="-1858490" y="-2162796"/>
            <a:ext cx="7315200" cy="95784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85800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00300" y="571500"/>
            <a:ext cx="4591050" cy="1015663"/>
          </a:xfrm>
          <a:prstGeom prst="rect">
            <a:avLst/>
          </a:prstGeom>
          <a:noFill/>
        </p:spPr>
        <p:txBody>
          <a:bodyPr wrap="square" rtlCol="0">
            <a:spAutoFit/>
          </a:bodyPr>
          <a:lstStyle/>
          <a:p>
            <a:r>
              <a:rPr lang="en-GB" sz="6000" dirty="0" smtClean="0">
                <a:latin typeface="Berlin Sans FB Demi" pitchFamily="34" charset="0"/>
              </a:rPr>
              <a:t>Airlines</a:t>
            </a:r>
            <a:endParaRPr lang="en-US" sz="6000" dirty="0">
              <a:latin typeface="Berlin Sans FB Demi" pitchFamily="34" charset="0"/>
            </a:endParaRPr>
          </a:p>
        </p:txBody>
      </p:sp>
      <p:sp>
        <p:nvSpPr>
          <p:cNvPr id="13" name="TextBox 12"/>
          <p:cNvSpPr txBox="1"/>
          <p:nvPr/>
        </p:nvSpPr>
        <p:spPr>
          <a:xfrm>
            <a:off x="476250" y="1371600"/>
            <a:ext cx="4972050" cy="1015663"/>
          </a:xfrm>
          <a:prstGeom prst="rect">
            <a:avLst/>
          </a:prstGeom>
          <a:noFill/>
        </p:spPr>
        <p:txBody>
          <a:bodyPr wrap="square" rtlCol="0">
            <a:spAutoFit/>
          </a:bodyPr>
          <a:lstStyle/>
          <a:p>
            <a:r>
              <a:rPr lang="en-GB" sz="6000" dirty="0" smtClean="0">
                <a:latin typeface="Berlin Sans FB Demi" pitchFamily="34" charset="0"/>
              </a:rPr>
              <a:t>Management</a:t>
            </a:r>
            <a:endParaRPr lang="en-US" sz="6000" dirty="0">
              <a:latin typeface="Berlin Sans FB Demi" pitchFamily="34" charset="0"/>
            </a:endParaRPr>
          </a:p>
        </p:txBody>
      </p:sp>
      <p:sp>
        <p:nvSpPr>
          <p:cNvPr id="14" name="TextBox 13"/>
          <p:cNvSpPr txBox="1"/>
          <p:nvPr/>
        </p:nvSpPr>
        <p:spPr>
          <a:xfrm>
            <a:off x="495300" y="2209800"/>
            <a:ext cx="4591050" cy="1015663"/>
          </a:xfrm>
          <a:prstGeom prst="rect">
            <a:avLst/>
          </a:prstGeom>
          <a:noFill/>
        </p:spPr>
        <p:txBody>
          <a:bodyPr wrap="square" rtlCol="0">
            <a:spAutoFit/>
          </a:bodyPr>
          <a:lstStyle/>
          <a:p>
            <a:r>
              <a:rPr lang="en-GB" sz="6000" dirty="0" smtClean="0">
                <a:latin typeface="Berlin Sans FB Demi" pitchFamily="34" charset="0"/>
              </a:rPr>
              <a:t>System</a:t>
            </a:r>
            <a:endParaRPr lang="en-US" sz="6000" dirty="0">
              <a:latin typeface="Berlin Sans FB Demi" pitchFamily="34" charset="0"/>
            </a:endParaRPr>
          </a:p>
        </p:txBody>
      </p:sp>
      <p:sp>
        <p:nvSpPr>
          <p:cNvPr id="15" name="Right Arrow 14"/>
          <p:cNvSpPr/>
          <p:nvPr/>
        </p:nvSpPr>
        <p:spPr>
          <a:xfrm>
            <a:off x="1066800" y="914400"/>
            <a:ext cx="1257300" cy="400050"/>
          </a:xfrm>
          <a:prstGeom prst="rightArrow">
            <a:avLst>
              <a:gd name="adj1" fmla="val 50000"/>
              <a:gd name="adj2" fmla="val 71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0800000">
            <a:off x="3105150" y="2590800"/>
            <a:ext cx="1257300" cy="400050"/>
          </a:xfrm>
          <a:prstGeom prst="rightArrow">
            <a:avLst>
              <a:gd name="adj1" fmla="val 50000"/>
              <a:gd name="adj2" fmla="val 71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4850" y="3848100"/>
            <a:ext cx="3086100" cy="2038350"/>
          </a:xfrm>
          <a:prstGeom prst="rect">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43450" y="6343650"/>
            <a:ext cx="2133600" cy="369332"/>
          </a:xfrm>
          <a:prstGeom prst="rect">
            <a:avLst/>
          </a:prstGeom>
          <a:noFill/>
          <a:ln>
            <a:solidFill>
              <a:schemeClr val="bg1"/>
            </a:solidFill>
          </a:ln>
        </p:spPr>
        <p:txBody>
          <a:bodyPr wrap="square" rtlCol="0">
            <a:spAutoFit/>
          </a:bodyPr>
          <a:lstStyle/>
          <a:p>
            <a:pPr algn="ctr"/>
            <a:r>
              <a:rPr lang="en-GB" dirty="0" smtClean="0">
                <a:solidFill>
                  <a:schemeClr val="bg1"/>
                </a:solidFill>
              </a:rPr>
              <a:t>MAHMUDUL HASAN</a:t>
            </a:r>
            <a:endParaRPr lang="en-US" dirty="0">
              <a:solidFill>
                <a:schemeClr val="bg1"/>
              </a:solidFill>
            </a:endParaRPr>
          </a:p>
        </p:txBody>
      </p:sp>
      <p:sp>
        <p:nvSpPr>
          <p:cNvPr id="20" name="TextBox 19"/>
          <p:cNvSpPr txBox="1"/>
          <p:nvPr/>
        </p:nvSpPr>
        <p:spPr>
          <a:xfrm>
            <a:off x="7296150" y="6343650"/>
            <a:ext cx="2057400" cy="369332"/>
          </a:xfrm>
          <a:prstGeom prst="rect">
            <a:avLst/>
          </a:prstGeom>
          <a:noFill/>
          <a:ln>
            <a:solidFill>
              <a:schemeClr val="bg1"/>
            </a:solidFill>
          </a:ln>
        </p:spPr>
        <p:txBody>
          <a:bodyPr wrap="square" rtlCol="0">
            <a:spAutoFit/>
          </a:bodyPr>
          <a:lstStyle/>
          <a:p>
            <a:pPr algn="ctr"/>
            <a:r>
              <a:rPr lang="en-GB" dirty="0" smtClean="0">
                <a:solidFill>
                  <a:schemeClr val="bg1"/>
                </a:solidFill>
              </a:rPr>
              <a:t>SAJIB  MONDOL</a:t>
            </a:r>
            <a:endParaRPr lang="en-US" dirty="0">
              <a:solidFill>
                <a:schemeClr val="bg1"/>
              </a:solidFill>
            </a:endParaRPr>
          </a:p>
        </p:txBody>
      </p:sp>
      <p:sp>
        <p:nvSpPr>
          <p:cNvPr id="21" name="TextBox 20"/>
          <p:cNvSpPr txBox="1"/>
          <p:nvPr/>
        </p:nvSpPr>
        <p:spPr>
          <a:xfrm>
            <a:off x="9772650" y="6343650"/>
            <a:ext cx="2057400" cy="369332"/>
          </a:xfrm>
          <a:prstGeom prst="rect">
            <a:avLst/>
          </a:prstGeom>
          <a:noFill/>
          <a:ln>
            <a:solidFill>
              <a:schemeClr val="bg1"/>
            </a:solidFill>
          </a:ln>
        </p:spPr>
        <p:txBody>
          <a:bodyPr wrap="square" rtlCol="0">
            <a:spAutoFit/>
          </a:bodyPr>
          <a:lstStyle/>
          <a:p>
            <a:pPr algn="ctr"/>
            <a:r>
              <a:rPr lang="en-GB" dirty="0" smtClean="0">
                <a:solidFill>
                  <a:schemeClr val="bg1"/>
                </a:solidFill>
              </a:rPr>
              <a:t>MD RIAS-UL</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5">
            <a:extLst>
              <a:ext uri="{FF2B5EF4-FFF2-40B4-BE49-F238E27FC236}">
                <a16:creationId xmlns="" xmlns:a16="http://schemas.microsoft.com/office/drawing/2014/main" id="{A7B21A54-9BA3-4EA9-B460-5A829ADD90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7985" y="2452903"/>
            <a:ext cx="6037943" cy="1569660"/>
          </a:xfrm>
          <a:prstGeom prst="rect">
            <a:avLst/>
          </a:prstGeom>
          <a:noFill/>
          <a:ln>
            <a:solidFill>
              <a:schemeClr val="tx1"/>
            </a:solidFill>
          </a:ln>
        </p:spPr>
        <p:txBody>
          <a:bodyPr wrap="square" rtlCol="0">
            <a:spAutoFit/>
          </a:bodyPr>
          <a:lstStyle/>
          <a:p>
            <a:r>
              <a:rPr lang="en-GB" sz="9600" dirty="0" smtClean="0">
                <a:latin typeface="Bell MT" pitchFamily="18" charset="0"/>
              </a:rPr>
              <a:t>Thank You</a:t>
            </a:r>
            <a:endParaRPr lang="en-US" sz="9600" dirty="0">
              <a:latin typeface="Bell MT" pitchFamily="18" charset="0"/>
            </a:endParaRPr>
          </a:p>
        </p:txBody>
      </p:sp>
      <p:sp>
        <p:nvSpPr>
          <p:cNvPr id="8" name="Rectangle 7"/>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3AFE8227-C443-417B-BA91-520EB1EF45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28679" y="1059551"/>
            <a:ext cx="3091607" cy="650019"/>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3200" b="1" u="none" strike="noStrike" cap="none" spc="0" normalizeH="0" baseline="0" noProof="0" dirty="0">
                <a:ln>
                  <a:noFill/>
                </a:ln>
                <a:effectLst/>
                <a:uLnTx/>
                <a:uFillTx/>
                <a:latin typeface="Miriam Fixed" pitchFamily="49" charset="-79"/>
                <a:ea typeface="FangSong" pitchFamily="49" charset="-122"/>
                <a:cs typeface="Miriam Fixed" pitchFamily="49" charset="-79"/>
              </a:rPr>
              <a:t>Outline:</a:t>
            </a:r>
          </a:p>
        </p:txBody>
      </p:sp>
      <p:sp>
        <p:nvSpPr>
          <p:cNvPr id="7" name="TextBox 6"/>
          <p:cNvSpPr txBox="1"/>
          <p:nvPr/>
        </p:nvSpPr>
        <p:spPr>
          <a:xfrm>
            <a:off x="8643193" y="1837848"/>
            <a:ext cx="2942813" cy="3648563"/>
          </a:xfrm>
          <a:prstGeom prst="rect">
            <a:avLst/>
          </a:prstGeom>
        </p:spPr>
        <p:txBody>
          <a:bodyPr vert="horz" lIns="91440" tIns="45720" rIns="91440" bIns="45720" rtlCol="0">
            <a:normAutofit/>
          </a:bodyPr>
          <a:lstStyle/>
          <a:p>
            <a:pPr lvl="0" indent="-228600">
              <a:lnSpc>
                <a:spcPct val="150000"/>
              </a:lnSpc>
              <a:spcAft>
                <a:spcPts val="600"/>
              </a:spcAft>
              <a:buFont typeface="Arial" panose="020B0604020202020204" pitchFamily="34" charset="0"/>
              <a:buChar char="•"/>
              <a:defRPr/>
            </a:pPr>
            <a:r>
              <a:rPr kumimoji="0" lang="en-US" sz="1600" b="1" i="0" u="none" strike="noStrike" cap="none" spc="0" normalizeH="0" baseline="0" noProof="0" dirty="0">
                <a:ln>
                  <a:noFill/>
                </a:ln>
                <a:effectLst/>
                <a:uLnTx/>
                <a:uFillTx/>
                <a:latin typeface="Bell MT" pitchFamily="18" charset="0"/>
              </a:rPr>
              <a:t> </a:t>
            </a:r>
            <a:r>
              <a:rPr lang="en-US" sz="1600" b="1" dirty="0" smtClean="0">
                <a:latin typeface="Bell MT" pitchFamily="18" charset="0"/>
              </a:rPr>
              <a:t>Introduction</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lang="en-US" sz="1600" b="1" dirty="0">
                <a:latin typeface="Bell MT" pitchFamily="18" charset="0"/>
              </a:rPr>
              <a:t> </a:t>
            </a:r>
            <a:r>
              <a:rPr lang="en-US" sz="1600" b="1" dirty="0" smtClean="0">
                <a:latin typeface="Bell MT" pitchFamily="18" charset="0"/>
              </a:rPr>
              <a:t>ER-Diagram</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kumimoji="0" lang="en-US" sz="1600" b="1" i="0" u="none" strike="noStrike" cap="none" spc="0" normalizeH="0" baseline="0" noProof="0" dirty="0">
                <a:ln>
                  <a:noFill/>
                </a:ln>
                <a:effectLst/>
                <a:uLnTx/>
                <a:uFillTx/>
                <a:latin typeface="Bell MT" pitchFamily="18" charset="0"/>
              </a:rPr>
              <a:t> </a:t>
            </a:r>
            <a:r>
              <a:rPr lang="en-US" sz="1600" b="1" dirty="0" smtClean="0">
                <a:latin typeface="Bell MT" pitchFamily="18" charset="0"/>
              </a:rPr>
              <a:t>Relational Model</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kumimoji="0" lang="en-US" sz="1600" b="1" i="0" u="none" strike="noStrike" cap="none" spc="0" normalizeH="0" baseline="0" noProof="0" dirty="0">
                <a:ln>
                  <a:noFill/>
                </a:ln>
                <a:effectLst/>
                <a:uLnTx/>
                <a:uFillTx/>
                <a:latin typeface="Bell MT" pitchFamily="18" charset="0"/>
              </a:rPr>
              <a:t> </a:t>
            </a:r>
            <a:r>
              <a:rPr lang="en-US" sz="1600" b="1" dirty="0" smtClean="0">
                <a:latin typeface="Bell MT" pitchFamily="18" charset="0"/>
              </a:rPr>
              <a:t>Normalization</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lang="en-US" sz="1600" b="1" dirty="0">
                <a:latin typeface="Bell MT" pitchFamily="18" charset="0"/>
              </a:rPr>
              <a:t> </a:t>
            </a:r>
            <a:r>
              <a:rPr lang="en-US" sz="1600" b="1" dirty="0" smtClean="0">
                <a:latin typeface="Bell MT" pitchFamily="18" charset="0"/>
              </a:rPr>
              <a:t>Table Creation</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kumimoji="0" lang="en-US" sz="1600" b="1" i="0" u="none" strike="noStrike" cap="none" spc="0" normalizeH="0" baseline="0" noProof="0" dirty="0">
                <a:ln>
                  <a:noFill/>
                </a:ln>
                <a:effectLst/>
                <a:uLnTx/>
                <a:uFillTx/>
                <a:latin typeface="Bell MT" pitchFamily="18" charset="0"/>
              </a:rPr>
              <a:t> </a:t>
            </a:r>
            <a:r>
              <a:rPr lang="en-US" sz="1600" b="1" dirty="0" smtClean="0">
                <a:latin typeface="Bell MT" pitchFamily="18" charset="0"/>
              </a:rPr>
              <a:t>Values Insertion</a:t>
            </a:r>
            <a:endParaRPr kumimoji="0" lang="en-US" sz="1600" b="1" i="0" u="none" strike="noStrike" cap="none" spc="0" normalizeH="0" baseline="0" noProof="0" dirty="0">
              <a:ln>
                <a:noFill/>
              </a:ln>
              <a:effectLst/>
              <a:uLnTx/>
              <a:uFillTx/>
              <a:latin typeface="Bell MT" pitchFamily="18" charset="0"/>
            </a:endParaRPr>
          </a:p>
          <a:p>
            <a:pPr lvl="0" indent="-228600">
              <a:lnSpc>
                <a:spcPct val="150000"/>
              </a:lnSpc>
              <a:spcAft>
                <a:spcPts val="600"/>
              </a:spcAft>
              <a:buFont typeface="Arial" panose="020B0604020202020204" pitchFamily="34" charset="0"/>
              <a:buChar char="•"/>
              <a:defRPr/>
            </a:pPr>
            <a:r>
              <a:rPr lang="en-US" sz="1600" b="1" dirty="0" smtClean="0">
                <a:latin typeface="Bell MT" pitchFamily="18" charset="0"/>
              </a:rPr>
              <a:t>Query Writing</a:t>
            </a:r>
          </a:p>
          <a:p>
            <a:pPr lvl="0" indent="-228600">
              <a:lnSpc>
                <a:spcPct val="150000"/>
              </a:lnSpc>
              <a:spcAft>
                <a:spcPts val="600"/>
              </a:spcAft>
              <a:buFont typeface="Arial" panose="020B0604020202020204" pitchFamily="34" charset="0"/>
              <a:buChar char="•"/>
              <a:defRPr/>
            </a:pPr>
            <a:r>
              <a:rPr kumimoji="0" lang="en-US" sz="1600" b="1" i="0" u="none" strike="noStrike" cap="none" spc="0" normalizeH="0" baseline="0" noProof="0" dirty="0" smtClean="0">
                <a:ln>
                  <a:noFill/>
                </a:ln>
                <a:effectLst/>
                <a:uLnTx/>
                <a:uFillTx/>
                <a:latin typeface="Bell MT" pitchFamily="18" charset="0"/>
              </a:rPr>
              <a:t> Conclusion</a:t>
            </a:r>
            <a:endParaRPr kumimoji="0" lang="en-US" sz="1600" b="1" i="0" u="none" strike="noStrike" cap="none" spc="0" normalizeH="0" baseline="0" noProof="0" dirty="0">
              <a:ln>
                <a:noFill/>
              </a:ln>
              <a:effectLst/>
              <a:uLnTx/>
              <a:uFillTx/>
              <a:latin typeface="Bell MT"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cap="none" spc="0" normalizeH="0" baseline="0" noProof="0" dirty="0">
              <a:ln>
                <a:noFill/>
              </a:ln>
              <a:effectLst/>
              <a:uLnTx/>
              <a:uFillTx/>
              <a:latin typeface="Bell MT"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dirty="0">
              <a:ln>
                <a:noFill/>
              </a:ln>
              <a:effectLst/>
              <a:uLnTx/>
              <a:uFillTx/>
              <a:latin typeface="Bell MT"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dirty="0">
              <a:ln>
                <a:noFill/>
              </a:ln>
              <a:effectLst/>
              <a:uLnTx/>
              <a:uFillTx/>
              <a:latin typeface="Bell MT"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dirty="0">
              <a:ln>
                <a:noFill/>
              </a:ln>
              <a:effectLst/>
              <a:uLnTx/>
              <a:uFillTx/>
              <a:latin typeface="Bell MT" pitchFamily="18" charset="0"/>
            </a:endParaRPr>
          </a:p>
        </p:txBody>
      </p:sp>
      <p:sp>
        <p:nvSpPr>
          <p:cNvPr id="15" name="Rectangle 14">
            <a:extLst>
              <a:ext uri="{FF2B5EF4-FFF2-40B4-BE49-F238E27FC236}">
                <a16:creationId xmlns="" xmlns:a16="http://schemas.microsoft.com/office/drawing/2014/main" id="{907741FC-B544-4A6E-B831-6789D04233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
            <a:ext cx="8098971" cy="641531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3F0BE7ED-7814-4273-B18A-F26CC038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 y="6408742"/>
            <a:ext cx="8115300" cy="449258"/>
          </a:xfrm>
          <a:prstGeom prst="rect">
            <a:avLst/>
          </a:prstGeom>
          <a:gradFill>
            <a:gsLst>
              <a:gs pos="28000">
                <a:schemeClr val="accent1">
                  <a:lumMod val="75000"/>
                  <a:alpha val="60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6">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p:cNvSpPr>
            <a:spLocks noGrp="1"/>
          </p:cNvSpPr>
          <p:nvPr>
            <p:ph idx="1"/>
          </p:nvPr>
        </p:nvSpPr>
        <p:spPr>
          <a:xfrm>
            <a:off x="2045839" y="2268508"/>
            <a:ext cx="8701898" cy="3111209"/>
          </a:xfrm>
        </p:spPr>
        <p:txBody>
          <a:bodyPr/>
          <a:lstStyle/>
          <a:p>
            <a:pPr marL="0" indent="0" defTabSz="1060678">
              <a:buNone/>
            </a:pPr>
            <a:r>
              <a:rPr lang="en-US" sz="3248" kern="1200">
                <a:solidFill>
                  <a:schemeClr val="bg1"/>
                </a:solidFill>
                <a:latin typeface="+mn-lt"/>
                <a:ea typeface="+mn-ea"/>
                <a:cs typeface="+mn-cs"/>
              </a:rPr>
              <a:t/>
            </a:r>
            <a:br>
              <a:rPr lang="en-US" sz="3248" kern="1200">
                <a:solidFill>
                  <a:schemeClr val="bg1"/>
                </a:solidFill>
                <a:latin typeface="+mn-lt"/>
                <a:ea typeface="+mn-ea"/>
                <a:cs typeface="+mn-cs"/>
              </a:rPr>
            </a:br>
            <a:endParaRPr lang="en-US"/>
          </a:p>
        </p:txBody>
      </p:sp>
      <p:pic>
        <p:nvPicPr>
          <p:cNvPr id="5" name="Picture 2" descr="Canvas Discussions">
            <a:extLst>
              <a:ext uri="{FF2B5EF4-FFF2-40B4-BE49-F238E27FC236}">
                <a16:creationId xmlns="" xmlns:a16="http://schemas.microsoft.com/office/drawing/2014/main" id="{CB85BEBD-9F20-4F22-99D7-4BF1FC53DE1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29183" y="643467"/>
            <a:ext cx="2114825" cy="146796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2B881257-5F1E-4501-8EB7-8529C9C212B7}"/>
              </a:ext>
            </a:extLst>
          </p:cNvPr>
          <p:cNvSpPr txBox="1"/>
          <p:nvPr/>
        </p:nvSpPr>
        <p:spPr>
          <a:xfrm>
            <a:off x="1894196" y="2249027"/>
            <a:ext cx="8613054" cy="815223"/>
          </a:xfrm>
          <a:prstGeom prst="rect">
            <a:avLst/>
          </a:prstGeom>
          <a:noFill/>
        </p:spPr>
        <p:txBody>
          <a:bodyPr wrap="square" rtlCol="0">
            <a:spAutoFit/>
          </a:bodyPr>
          <a:lstStyle/>
          <a:p>
            <a:pPr algn="just" defTabSz="795528">
              <a:spcAft>
                <a:spcPts val="600"/>
              </a:spcAft>
              <a:defRPr/>
            </a:pPr>
            <a:r>
              <a:rPr lang="en-GB" sz="1566" dirty="0" smtClean="0"/>
              <a:t>An Airlines Management System in a database is like the control centre for an airline. It helps keep track of flights, passengers, bookings, and crew assignments. Think of it as the behind-the-scenes tool that makes sure everything runs smoothly for both the airline and its customers.</a:t>
            </a:r>
            <a:endParaRPr kumimoji="0" lang="en-GB" sz="2000" b="0" i="0" u="none" strike="noStrike" kern="0" cap="none" spc="0" normalizeH="0" baseline="0" noProof="0" dirty="0">
              <a:ln>
                <a:noFill/>
              </a:ln>
              <a:solidFill>
                <a:sysClr val="window" lastClr="FFFFFF"/>
              </a:solidFill>
              <a:effectLst/>
              <a:uLnTx/>
              <a:uFillTx/>
            </a:endParaRPr>
          </a:p>
        </p:txBody>
      </p:sp>
      <p:sp>
        <p:nvSpPr>
          <p:cNvPr id="7" name="TextBox 6"/>
          <p:cNvSpPr txBox="1"/>
          <p:nvPr/>
        </p:nvSpPr>
        <p:spPr>
          <a:xfrm>
            <a:off x="1805717" y="1217404"/>
            <a:ext cx="4034629" cy="574324"/>
          </a:xfrm>
          <a:prstGeom prst="rect">
            <a:avLst/>
          </a:prstGeom>
          <a:noFill/>
        </p:spPr>
        <p:txBody>
          <a:bodyPr wrap="square" rtlCol="0">
            <a:spAutoFit/>
          </a:bodyPr>
          <a:lstStyle/>
          <a:p>
            <a:pPr defTabSz="795528">
              <a:spcAft>
                <a:spcPts val="600"/>
              </a:spcAft>
              <a:buFont typeface="Courier New" pitchFamily="49" charset="0"/>
              <a:buChar char="o"/>
            </a:pPr>
            <a:r>
              <a:rPr lang="en-GB" sz="3132" kern="1200" dirty="0">
                <a:solidFill>
                  <a:schemeClr val="tx1"/>
                </a:solidFill>
                <a:latin typeface="Bell MT" pitchFamily="18" charset="0"/>
                <a:ea typeface="+mn-ea"/>
                <a:cs typeface="Arial" panose="020B0604020202020204" pitchFamily="34" charset="0"/>
              </a:rPr>
              <a:t> </a:t>
            </a:r>
            <a:r>
              <a:rPr lang="en-GB" sz="3132" kern="1200" dirty="0" smtClean="0">
                <a:solidFill>
                  <a:schemeClr val="tx1"/>
                </a:solidFill>
                <a:latin typeface="Bell MT" pitchFamily="18" charset="0"/>
                <a:ea typeface="+mn-ea"/>
                <a:cs typeface="Arial" panose="020B0604020202020204" pitchFamily="34" charset="0"/>
              </a:rPr>
              <a:t>Introduction</a:t>
            </a:r>
            <a:endParaRPr lang="en-US" sz="3600" dirty="0"/>
          </a:p>
        </p:txBody>
      </p:sp>
      <p:sp>
        <p:nvSpPr>
          <p:cNvPr id="14" name="Rectangle 13"/>
          <p:cNvSpPr/>
          <p:nvPr/>
        </p:nvSpPr>
        <p:spPr>
          <a:xfrm>
            <a:off x="2423880" y="3918856"/>
            <a:ext cx="3556000" cy="211908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24168" y="3926113"/>
            <a:ext cx="3556000" cy="2119086"/>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 xmlns:a16="http://schemas.microsoft.com/office/drawing/2014/main" id="{AB8C311F-7253-4AED-9701-7FC0708C4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 xmlns:a16="http://schemas.microsoft.com/office/drawing/2014/main" id="{FD073016-B734-483B-8953-5BADEE1451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 xmlns:a16="http://schemas.microsoft.com/office/drawing/2014/main" id="{90A7EAB6-59D3-4325-8DE6-E0CA4009CE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 xmlns:a16="http://schemas.microsoft.com/office/drawing/2014/main" id="{A8D57A06-A426-446D-B02C-A2DC6B62E4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ER-Diagram.jpg"/>
          <p:cNvPicPr>
            <a:picLocks noChangeAspect="1"/>
          </p:cNvPicPr>
          <p:nvPr/>
        </p:nvPicPr>
        <p:blipFill>
          <a:blip r:embed="rId2" cstate="print"/>
          <a:stretch>
            <a:fillRect/>
          </a:stretch>
        </p:blipFill>
        <p:spPr>
          <a:xfrm>
            <a:off x="4005942" y="0"/>
            <a:ext cx="8186057" cy="6858000"/>
          </a:xfrm>
          <a:prstGeom prst="rect">
            <a:avLst/>
          </a:prstGeom>
        </p:spPr>
      </p:pic>
      <p:sp>
        <p:nvSpPr>
          <p:cNvPr id="13" name="Rectangle 12"/>
          <p:cNvSpPr/>
          <p:nvPr/>
        </p:nvSpPr>
        <p:spPr>
          <a:xfrm>
            <a:off x="0" y="0"/>
            <a:ext cx="4049486"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6813" y="2861660"/>
            <a:ext cx="3682044" cy="695830"/>
          </a:xfrm>
          <a:prstGeom prst="rect">
            <a:avLst/>
          </a:prstGeom>
          <a:noFill/>
        </p:spPr>
        <p:txBody>
          <a:bodyPr wrap="square" rtlCol="0">
            <a:spAutoFit/>
          </a:bodyPr>
          <a:lstStyle/>
          <a:p>
            <a:pPr defTabSz="978408">
              <a:spcAft>
                <a:spcPts val="600"/>
              </a:spcAft>
              <a:buFont typeface="Courier New" pitchFamily="49" charset="0"/>
              <a:buChar char="o"/>
            </a:pPr>
            <a:r>
              <a:rPr lang="en-GB" sz="3852" b="1" kern="0" dirty="0">
                <a:solidFill>
                  <a:srgbClr val="002060"/>
                </a:solidFill>
                <a:latin typeface="Bell MT" pitchFamily="18" charset="0"/>
                <a:ea typeface="+mn-ea"/>
                <a:cs typeface="+mn-cs"/>
              </a:rPr>
              <a:t> </a:t>
            </a:r>
            <a:r>
              <a:rPr lang="en-GB" sz="3852" b="1" kern="0" dirty="0" smtClean="0">
                <a:solidFill>
                  <a:srgbClr val="002060"/>
                </a:solidFill>
                <a:latin typeface="Bell MT" pitchFamily="18" charset="0"/>
                <a:ea typeface="+mn-ea"/>
                <a:cs typeface="+mn-cs"/>
              </a:rPr>
              <a:t>ER-Diagram</a:t>
            </a:r>
            <a:endParaRPr lang="en-US" sz="3600" dirty="0"/>
          </a:p>
        </p:txBody>
      </p:sp>
      <p:sp>
        <p:nvSpPr>
          <p:cNvPr id="20" name="Rectangle 19"/>
          <p:cNvSpPr/>
          <p:nvPr/>
        </p:nvSpPr>
        <p:spPr>
          <a:xfrm>
            <a:off x="3991431" y="-188686"/>
            <a:ext cx="101600" cy="70466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97087" y="0"/>
            <a:ext cx="101600" cy="70466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02743" y="-65310"/>
            <a:ext cx="101600" cy="704668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82126" y="746716"/>
            <a:ext cx="4960170" cy="674629"/>
          </a:xfrm>
          <a:prstGeom prst="rect">
            <a:avLst/>
          </a:prstGeom>
          <a:noFill/>
        </p:spPr>
        <p:txBody>
          <a:bodyPr wrap="square" rtlCol="0">
            <a:spAutoFit/>
          </a:bodyPr>
          <a:lstStyle/>
          <a:p>
            <a:pPr defTabSz="950976">
              <a:spcAft>
                <a:spcPts val="600"/>
              </a:spcAft>
              <a:buFont typeface="Courier New" pitchFamily="49" charset="0"/>
              <a:buChar char="o"/>
            </a:pPr>
            <a:r>
              <a:rPr lang="en-GB" sz="3744" b="1" kern="0" dirty="0" smtClean="0">
                <a:solidFill>
                  <a:srgbClr val="002060"/>
                </a:solidFill>
                <a:latin typeface="Bell MT" pitchFamily="18" charset="0"/>
              </a:rPr>
              <a:t>Relational Model</a:t>
            </a:r>
            <a:endParaRPr lang="en-US" sz="3600" dirty="0"/>
          </a:p>
        </p:txBody>
      </p:sp>
      <p:sp>
        <p:nvSpPr>
          <p:cNvPr id="14" name="TextBox 13"/>
          <p:cNvSpPr txBox="1"/>
          <p:nvPr/>
        </p:nvSpPr>
        <p:spPr>
          <a:xfrm>
            <a:off x="1349831" y="1640136"/>
            <a:ext cx="11016343" cy="4524315"/>
          </a:xfrm>
          <a:prstGeom prst="rect">
            <a:avLst/>
          </a:prstGeom>
          <a:noFill/>
        </p:spPr>
        <p:txBody>
          <a:bodyPr wrap="square" rtlCol="0">
            <a:spAutoFit/>
          </a:bodyPr>
          <a:lstStyle/>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Airplane-Type</a:t>
            </a:r>
            <a:r>
              <a:rPr lang="en-US" sz="1600" dirty="0" smtClean="0">
                <a:latin typeface="Bell MT" pitchFamily="18" charset="0"/>
              </a:rPr>
              <a:t> (</a:t>
            </a:r>
            <a:r>
              <a:rPr lang="en-US" sz="1600" u="sng" dirty="0" smtClean="0">
                <a:solidFill>
                  <a:schemeClr val="accent5">
                    <a:lumMod val="50000"/>
                  </a:schemeClr>
                </a:solidFill>
                <a:latin typeface="Bell MT" pitchFamily="18" charset="0"/>
              </a:rPr>
              <a:t>Type-ID</a:t>
            </a:r>
            <a:r>
              <a:rPr lang="en-US" sz="1600" dirty="0" smtClean="0">
                <a:latin typeface="Bell MT" pitchFamily="18" charset="0"/>
              </a:rPr>
              <a:t>, Type-Name, Capacity)</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Airport</a:t>
            </a:r>
            <a:r>
              <a:rPr lang="en-US" sz="1600" dirty="0" smtClean="0">
                <a:latin typeface="Bell MT" pitchFamily="18" charset="0"/>
              </a:rPr>
              <a:t> (</a:t>
            </a:r>
            <a:r>
              <a:rPr lang="en-US" sz="1600" u="sng" dirty="0" smtClean="0">
                <a:solidFill>
                  <a:schemeClr val="accent5">
                    <a:lumMod val="50000"/>
                  </a:schemeClr>
                </a:solidFill>
                <a:latin typeface="Bell MT" pitchFamily="18" charset="0"/>
              </a:rPr>
              <a:t>Airport-ID, </a:t>
            </a:r>
            <a:r>
              <a:rPr lang="en-US" sz="1600" dirty="0" smtClean="0">
                <a:latin typeface="Bell MT" pitchFamily="18" charset="0"/>
              </a:rPr>
              <a:t>Airport-Name, Location)</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Countries</a:t>
            </a:r>
            <a:r>
              <a:rPr lang="en-US" sz="1600" dirty="0" smtClean="0">
                <a:latin typeface="Bell MT" pitchFamily="18" charset="0"/>
              </a:rPr>
              <a:t> (</a:t>
            </a:r>
            <a:r>
              <a:rPr lang="en-US" sz="1600" u="sng" dirty="0" smtClean="0">
                <a:solidFill>
                  <a:schemeClr val="accent5">
                    <a:lumMod val="50000"/>
                  </a:schemeClr>
                </a:solidFill>
                <a:latin typeface="Bell MT" pitchFamily="18" charset="0"/>
              </a:rPr>
              <a:t>Country-ID</a:t>
            </a:r>
            <a:r>
              <a:rPr lang="en-US" sz="1600" dirty="0" smtClean="0">
                <a:latin typeface="Bell MT" pitchFamily="18" charset="0"/>
              </a:rPr>
              <a:t>, Country-Name)</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Route</a:t>
            </a:r>
            <a:r>
              <a:rPr lang="en-US" sz="1600" dirty="0" smtClean="0">
                <a:latin typeface="Bell MT" pitchFamily="18" charset="0"/>
              </a:rPr>
              <a:t> (</a:t>
            </a:r>
            <a:r>
              <a:rPr lang="en-US" sz="1600" u="sng" dirty="0" smtClean="0">
                <a:solidFill>
                  <a:schemeClr val="accent5">
                    <a:lumMod val="50000"/>
                  </a:schemeClr>
                </a:solidFill>
                <a:latin typeface="Bell MT" pitchFamily="18" charset="0"/>
              </a:rPr>
              <a:t>Route-ID</a:t>
            </a:r>
            <a:r>
              <a:rPr lang="en-US" sz="1600" dirty="0" smtClean="0">
                <a:latin typeface="Bell MT" pitchFamily="18" charset="0"/>
              </a:rPr>
              <a:t>, </a:t>
            </a:r>
            <a:r>
              <a:rPr lang="en-US" sz="1600" dirty="0" smtClean="0">
                <a:solidFill>
                  <a:schemeClr val="accent6">
                    <a:lumMod val="75000"/>
                  </a:schemeClr>
                </a:solidFill>
                <a:latin typeface="Bell MT" pitchFamily="18" charset="0"/>
              </a:rPr>
              <a:t>Source-Airport-ID*, Destination-Airport-ID*)</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Flight</a:t>
            </a:r>
            <a:r>
              <a:rPr lang="en-US" sz="1600" dirty="0" smtClean="0">
                <a:latin typeface="Bell MT" pitchFamily="18" charset="0"/>
              </a:rPr>
              <a:t> (</a:t>
            </a:r>
            <a:r>
              <a:rPr lang="en-US" sz="1600" u="sng" dirty="0" smtClean="0">
                <a:solidFill>
                  <a:schemeClr val="accent5">
                    <a:lumMod val="50000"/>
                  </a:schemeClr>
                </a:solidFill>
                <a:latin typeface="Bell MT" pitchFamily="18" charset="0"/>
              </a:rPr>
              <a:t>Flight-ID</a:t>
            </a:r>
            <a:r>
              <a:rPr lang="en-US" sz="1600" dirty="0" smtClean="0">
                <a:latin typeface="Bell MT" pitchFamily="18" charset="0"/>
              </a:rPr>
              <a:t>, Departure-Time, Arrival-Time, </a:t>
            </a:r>
            <a:r>
              <a:rPr lang="en-US" sz="1600" dirty="0" smtClean="0">
                <a:solidFill>
                  <a:schemeClr val="accent6">
                    <a:lumMod val="75000"/>
                  </a:schemeClr>
                </a:solidFill>
                <a:latin typeface="Bell MT" pitchFamily="18" charset="0"/>
              </a:rPr>
              <a:t>Route-ID*, Airplane-Type-ID*)</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AirFare</a:t>
            </a:r>
            <a:r>
              <a:rPr lang="en-US" sz="1600" dirty="0" smtClean="0">
                <a:latin typeface="Bell MT" pitchFamily="18" charset="0"/>
              </a:rPr>
              <a:t> (</a:t>
            </a:r>
            <a:r>
              <a:rPr lang="en-US" sz="1600" u="sng" dirty="0" smtClean="0">
                <a:solidFill>
                  <a:schemeClr val="accent5">
                    <a:lumMod val="50000"/>
                  </a:schemeClr>
                </a:solidFill>
                <a:latin typeface="Bell MT" pitchFamily="18" charset="0"/>
              </a:rPr>
              <a:t>AirFare-ID</a:t>
            </a:r>
            <a:r>
              <a:rPr lang="en-US" sz="1600" dirty="0" smtClean="0">
                <a:latin typeface="Bell MT" pitchFamily="18" charset="0"/>
              </a:rPr>
              <a:t>, Fare-Amount, </a:t>
            </a:r>
            <a:r>
              <a:rPr lang="en-US" sz="1600" dirty="0" smtClean="0">
                <a:solidFill>
                  <a:schemeClr val="accent6">
                    <a:lumMod val="75000"/>
                  </a:schemeClr>
                </a:solidFill>
                <a:latin typeface="Bell MT" pitchFamily="18" charset="0"/>
              </a:rPr>
              <a:t>Flight-ID*)</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Employee</a:t>
            </a:r>
            <a:r>
              <a:rPr lang="en-US" sz="1600" dirty="0" smtClean="0">
                <a:latin typeface="Bell MT" pitchFamily="18" charset="0"/>
              </a:rPr>
              <a:t> (</a:t>
            </a:r>
            <a:r>
              <a:rPr lang="en-US" sz="1600" u="sng" dirty="0" smtClean="0">
                <a:solidFill>
                  <a:schemeClr val="accent5">
                    <a:lumMod val="50000"/>
                  </a:schemeClr>
                </a:solidFill>
                <a:latin typeface="Bell MT" pitchFamily="18" charset="0"/>
              </a:rPr>
              <a:t>Employee-ID</a:t>
            </a:r>
            <a:r>
              <a:rPr lang="en-US" sz="1600" dirty="0" smtClean="0">
                <a:latin typeface="Bell MT" pitchFamily="18" charset="0"/>
              </a:rPr>
              <a:t>, First-Name, Last-Name, Position, Age, Phone, Address, Email, </a:t>
            </a:r>
            <a:r>
              <a:rPr lang="en-US" sz="1600" dirty="0" smtClean="0">
                <a:solidFill>
                  <a:schemeClr val="accent6">
                    <a:lumMod val="75000"/>
                  </a:schemeClr>
                </a:solidFill>
                <a:latin typeface="Bell MT" pitchFamily="18" charset="0"/>
              </a:rPr>
              <a:t>Airport-ID*)</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Passenger</a:t>
            </a:r>
            <a:r>
              <a:rPr lang="en-US" sz="1600" dirty="0" smtClean="0">
                <a:latin typeface="Bell MT" pitchFamily="18" charset="0"/>
              </a:rPr>
              <a:t> (</a:t>
            </a:r>
            <a:r>
              <a:rPr lang="en-US" sz="1600" u="sng" dirty="0" smtClean="0">
                <a:solidFill>
                  <a:schemeClr val="accent5">
                    <a:lumMod val="50000"/>
                  </a:schemeClr>
                </a:solidFill>
                <a:latin typeface="Bell MT" pitchFamily="18" charset="0"/>
              </a:rPr>
              <a:t>Passenger-ID</a:t>
            </a:r>
            <a:r>
              <a:rPr lang="en-US" sz="1600" dirty="0" smtClean="0">
                <a:latin typeface="Bell MT" pitchFamily="18" charset="0"/>
              </a:rPr>
              <a:t>, First-Name, Last-Name, Age, Gender, Phone, Address, </a:t>
            </a:r>
            <a:r>
              <a:rPr lang="en-US" sz="1600" dirty="0" smtClean="0">
                <a:solidFill>
                  <a:schemeClr val="accent6">
                    <a:lumMod val="75000"/>
                  </a:schemeClr>
                </a:solidFill>
                <a:latin typeface="Bell MT" pitchFamily="18" charset="0"/>
              </a:rPr>
              <a:t>Country-ID*)</a:t>
            </a:r>
          </a:p>
          <a:p>
            <a:pPr>
              <a:lnSpc>
                <a:spcPct val="200000"/>
              </a:lnSpc>
              <a:buFont typeface="Arial" pitchFamily="34" charset="0"/>
              <a:buChar char="•"/>
            </a:pPr>
            <a:r>
              <a:rPr lang="en-US" sz="1600" dirty="0" smtClean="0">
                <a:latin typeface="Bell MT" pitchFamily="18" charset="0"/>
              </a:rPr>
              <a:t> </a:t>
            </a:r>
            <a:r>
              <a:rPr lang="en-US" sz="1600" b="1" dirty="0" smtClean="0">
                <a:latin typeface="Bell MT" pitchFamily="18" charset="0"/>
              </a:rPr>
              <a:t>Transaction</a:t>
            </a:r>
            <a:r>
              <a:rPr lang="en-US" sz="1600" dirty="0" smtClean="0">
                <a:latin typeface="Bell MT" pitchFamily="18" charset="0"/>
              </a:rPr>
              <a:t> (</a:t>
            </a:r>
            <a:r>
              <a:rPr lang="en-US" sz="1600" u="sng" dirty="0" smtClean="0">
                <a:solidFill>
                  <a:schemeClr val="accent5">
                    <a:lumMod val="50000"/>
                  </a:schemeClr>
                </a:solidFill>
                <a:latin typeface="Bell MT" pitchFamily="18" charset="0"/>
              </a:rPr>
              <a:t>Transaction-ID</a:t>
            </a:r>
            <a:r>
              <a:rPr lang="en-US" sz="1600" dirty="0" smtClean="0">
                <a:latin typeface="Bell MT" pitchFamily="18" charset="0"/>
              </a:rPr>
              <a:t>, Transaction-Type, Transaction-Date, Amount-Number, </a:t>
            </a:r>
            <a:r>
              <a:rPr lang="en-US" sz="1600" dirty="0" smtClean="0">
                <a:solidFill>
                  <a:schemeClr val="accent6">
                    <a:lumMod val="75000"/>
                  </a:schemeClr>
                </a:solidFill>
                <a:latin typeface="Bell MT" pitchFamily="18" charset="0"/>
              </a:rPr>
              <a:t>Passenger-ID*, Flight-ID*)</a:t>
            </a:r>
          </a:p>
        </p:txBody>
      </p:sp>
      <p:sp>
        <p:nvSpPr>
          <p:cNvPr id="16" name="Rectangle 15"/>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4767" y="282272"/>
            <a:ext cx="4960170" cy="674629"/>
          </a:xfrm>
          <a:prstGeom prst="rect">
            <a:avLst/>
          </a:prstGeom>
          <a:noFill/>
        </p:spPr>
        <p:txBody>
          <a:bodyPr wrap="square" rtlCol="0">
            <a:spAutoFit/>
          </a:bodyPr>
          <a:lstStyle/>
          <a:p>
            <a:pPr defTabSz="950976">
              <a:spcAft>
                <a:spcPts val="600"/>
              </a:spcAft>
              <a:buFont typeface="Courier New" pitchFamily="49" charset="0"/>
              <a:buChar char="o"/>
            </a:pPr>
            <a:r>
              <a:rPr lang="en-GB" sz="3744" b="1" kern="0" dirty="0" smtClean="0">
                <a:solidFill>
                  <a:srgbClr val="002060"/>
                </a:solidFill>
                <a:latin typeface="Batang" pitchFamily="18" charset="-127"/>
                <a:ea typeface="Batang" pitchFamily="18" charset="-127"/>
              </a:rPr>
              <a:t>Normalization</a:t>
            </a:r>
            <a:endParaRPr lang="en-US" sz="3600" dirty="0">
              <a:latin typeface="Batang" pitchFamily="18" charset="-127"/>
              <a:ea typeface="Batang" pitchFamily="18" charset="-127"/>
            </a:endParaRPr>
          </a:p>
        </p:txBody>
      </p:sp>
      <p:sp>
        <p:nvSpPr>
          <p:cNvPr id="19" name="TextBox 18"/>
          <p:cNvSpPr txBox="1"/>
          <p:nvPr/>
        </p:nvSpPr>
        <p:spPr>
          <a:xfrm>
            <a:off x="696683" y="1175657"/>
            <a:ext cx="4905831" cy="4832092"/>
          </a:xfrm>
          <a:prstGeom prst="rect">
            <a:avLst/>
          </a:prstGeom>
          <a:noFill/>
        </p:spPr>
        <p:txBody>
          <a:bodyPr wrap="square" rtlCol="0">
            <a:spAutoFit/>
          </a:bodyPr>
          <a:lstStyle/>
          <a:p>
            <a:pPr algn="just"/>
            <a:r>
              <a:rPr lang="en-GB" sz="2000" b="1" dirty="0" smtClean="0">
                <a:solidFill>
                  <a:schemeClr val="accent6">
                    <a:lumMod val="75000"/>
                  </a:schemeClr>
                </a:solidFill>
                <a:latin typeface="Century" pitchFamily="18" charset="0"/>
              </a:rPr>
              <a:t>Normalization</a:t>
            </a:r>
            <a:r>
              <a:rPr lang="en-GB" dirty="0" smtClean="0">
                <a:latin typeface="Century" pitchFamily="18" charset="0"/>
              </a:rPr>
              <a:t> is the process of organizing data in a database. It includes creating tables and establishing relationships between those tables according rules designed both to protect the data and to make the database more flexible</a:t>
            </a:r>
            <a:br>
              <a:rPr lang="en-GB" dirty="0" smtClean="0">
                <a:latin typeface="Century" pitchFamily="18" charset="0"/>
              </a:rPr>
            </a:br>
            <a:r>
              <a:rPr lang="en-GB" dirty="0" smtClean="0">
                <a:latin typeface="Century" pitchFamily="18" charset="0"/>
              </a:rPr>
              <a:t>by eliminating redundancy and inconsistent dependency.</a:t>
            </a:r>
          </a:p>
          <a:p>
            <a:pPr algn="just"/>
            <a:endParaRPr lang="en-GB" dirty="0" smtClean="0">
              <a:latin typeface="Century" pitchFamily="18" charset="0"/>
            </a:endParaRPr>
          </a:p>
          <a:p>
            <a:pPr algn="just"/>
            <a:endParaRPr lang="en-GB" dirty="0" smtClean="0">
              <a:latin typeface="Century" pitchFamily="18" charset="0"/>
            </a:endParaRPr>
          </a:p>
          <a:p>
            <a:pPr algn="just"/>
            <a:endParaRPr lang="en-GB" dirty="0" smtClean="0">
              <a:latin typeface="Century" pitchFamily="18" charset="0"/>
            </a:endParaRPr>
          </a:p>
          <a:p>
            <a:pPr algn="just"/>
            <a:r>
              <a:rPr lang="en-GB" b="1" dirty="0" smtClean="0">
                <a:solidFill>
                  <a:schemeClr val="accent6">
                    <a:lumMod val="75000"/>
                  </a:schemeClr>
                </a:solidFill>
              </a:rPr>
              <a:t>UNF (Unnormalized From)</a:t>
            </a:r>
          </a:p>
          <a:p>
            <a:pPr algn="just"/>
            <a:r>
              <a:rPr lang="en-GB" dirty="0" smtClean="0"/>
              <a:t>•Initial stage of database design.</a:t>
            </a:r>
          </a:p>
          <a:p>
            <a:pPr algn="just"/>
            <a:r>
              <a:rPr lang="en-GB" dirty="0" smtClean="0"/>
              <a:t>•Data may contain redundancy and anomalies.</a:t>
            </a:r>
            <a:br>
              <a:rPr lang="en-GB" dirty="0" smtClean="0"/>
            </a:br>
            <a:r>
              <a:rPr lang="en-GB" dirty="0" smtClean="0"/>
              <a:t>•Data is organized in single table with repeating groups</a:t>
            </a:r>
            <a:endParaRPr lang="en-GB" dirty="0" smtClean="0">
              <a:latin typeface="Century" pitchFamily="18" charset="0"/>
            </a:endParaRPr>
          </a:p>
          <a:p>
            <a:pPr algn="just"/>
            <a:endParaRPr lang="en-GB" dirty="0" smtClean="0">
              <a:latin typeface="Century" pitchFamily="18" charset="0"/>
            </a:endParaRPr>
          </a:p>
        </p:txBody>
      </p:sp>
      <p:sp>
        <p:nvSpPr>
          <p:cNvPr id="21" name="TextBox 20"/>
          <p:cNvSpPr txBox="1"/>
          <p:nvPr/>
        </p:nvSpPr>
        <p:spPr>
          <a:xfrm>
            <a:off x="6299197" y="792336"/>
            <a:ext cx="5138056" cy="5786199"/>
          </a:xfrm>
          <a:prstGeom prst="rect">
            <a:avLst/>
          </a:prstGeom>
          <a:noFill/>
        </p:spPr>
        <p:txBody>
          <a:bodyPr wrap="square" rtlCol="0">
            <a:spAutoFit/>
          </a:bodyPr>
          <a:lstStyle/>
          <a:p>
            <a:pPr algn="just"/>
            <a:r>
              <a:rPr lang="en-GB" sz="2000" b="1" dirty="0" smtClean="0">
                <a:solidFill>
                  <a:schemeClr val="accent6">
                    <a:lumMod val="75000"/>
                  </a:schemeClr>
                </a:solidFill>
              </a:rPr>
              <a:t>1NF(First Normal From)</a:t>
            </a:r>
          </a:p>
          <a:p>
            <a:pPr algn="just"/>
            <a:r>
              <a:rPr lang="en-GB" sz="2000" dirty="0" smtClean="0"/>
              <a:t>•Eliminate repeating groups in individualtables.</a:t>
            </a:r>
          </a:p>
          <a:p>
            <a:pPr algn="just"/>
            <a:r>
              <a:rPr lang="en-GB" sz="2000" dirty="0" smtClean="0"/>
              <a:t>•Create a separate table for each set of related </a:t>
            </a:r>
            <a:br>
              <a:rPr lang="en-GB" sz="2000" dirty="0" smtClean="0"/>
            </a:br>
            <a:r>
              <a:rPr lang="en-GB" sz="2000" dirty="0" smtClean="0"/>
              <a:t>•Identify each set of related data with a primary key.</a:t>
            </a:r>
            <a:endParaRPr lang="en-GB" dirty="0" smtClean="0">
              <a:latin typeface="Century" pitchFamily="18" charset="0"/>
            </a:endParaRPr>
          </a:p>
          <a:p>
            <a:pPr algn="just"/>
            <a:endParaRPr lang="en-GB" dirty="0" smtClean="0">
              <a:latin typeface="Century" pitchFamily="18" charset="0"/>
            </a:endParaRPr>
          </a:p>
          <a:p>
            <a:pPr algn="just"/>
            <a:r>
              <a:rPr lang="en-GB" b="1" dirty="0" smtClean="0">
                <a:solidFill>
                  <a:schemeClr val="accent6">
                    <a:lumMod val="75000"/>
                  </a:schemeClr>
                </a:solidFill>
              </a:rPr>
              <a:t>2NF(Second Normal From)</a:t>
            </a:r>
          </a:p>
          <a:p>
            <a:pPr algn="just"/>
            <a:r>
              <a:rPr lang="en-GB" dirty="0" smtClean="0"/>
              <a:t>• The relation must already be in the First Normal Form (1NF).</a:t>
            </a:r>
          </a:p>
          <a:p>
            <a:pPr algn="just"/>
            <a:r>
              <a:rPr lang="en-GB" dirty="0" smtClean="0"/>
              <a:t>• No Partial Dependency, non key attributes depend entire primary key.</a:t>
            </a:r>
          </a:p>
          <a:p>
            <a:pPr algn="just"/>
            <a:endParaRPr lang="en-GB" dirty="0" smtClean="0">
              <a:latin typeface="Century" pitchFamily="18" charset="0"/>
            </a:endParaRPr>
          </a:p>
          <a:p>
            <a:pPr algn="just"/>
            <a:endParaRPr lang="en-GB" dirty="0" smtClean="0">
              <a:latin typeface="Century" pitchFamily="18" charset="0"/>
            </a:endParaRPr>
          </a:p>
          <a:p>
            <a:pPr algn="just"/>
            <a:r>
              <a:rPr lang="en-GB" b="1" dirty="0" smtClean="0">
                <a:solidFill>
                  <a:schemeClr val="accent6">
                    <a:lumMod val="75000"/>
                  </a:schemeClr>
                </a:solidFill>
              </a:rPr>
              <a:t>3NF(Third Normal From)</a:t>
            </a:r>
          </a:p>
          <a:p>
            <a:pPr algn="just"/>
            <a:r>
              <a:rPr lang="en-GB" dirty="0" smtClean="0"/>
              <a:t>• The relation must already be in the (2NF).</a:t>
            </a:r>
          </a:p>
          <a:p>
            <a:pPr algn="just"/>
            <a:r>
              <a:rPr lang="en-GB" dirty="0" smtClean="0"/>
              <a:t>• No Transitive Dependency, A non-prime (non-key)</a:t>
            </a:r>
          </a:p>
          <a:p>
            <a:pPr algn="just"/>
            <a:r>
              <a:rPr lang="en-GB" dirty="0" smtClean="0"/>
              <a:t>attribute should not depend on another non-prime  attribute. In other words, if a non-key attribute depends on another non-key attribute, it must be moved to its own relation.</a:t>
            </a:r>
            <a:endParaRPr lang="en-GB" dirty="0" smtClean="0">
              <a:latin typeface="Century" pitchFamily="18" charset="0"/>
            </a:endParaRPr>
          </a:p>
        </p:txBody>
      </p:sp>
      <p:sp>
        <p:nvSpPr>
          <p:cNvPr id="25" name="Rectangle 24"/>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19980" y="247265"/>
            <a:ext cx="4288974"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smtClean="0">
                <a:solidFill>
                  <a:srgbClr val="FFFFFF"/>
                </a:solidFill>
                <a:latin typeface="+mj-lt"/>
                <a:ea typeface="+mj-ea"/>
                <a:cs typeface="+mj-cs"/>
              </a:rPr>
              <a:t>Table Creation</a:t>
            </a:r>
            <a:endParaRPr lang="en-US" sz="4000" kern="1200" dirty="0">
              <a:solidFill>
                <a:srgbClr val="FFFFFF"/>
              </a:solidFill>
              <a:latin typeface="+mj-lt"/>
              <a:ea typeface="+mj-ea"/>
              <a:cs typeface="+mj-cs"/>
            </a:endParaRPr>
          </a:p>
        </p:txBody>
      </p:sp>
      <p:sp>
        <p:nvSpPr>
          <p:cNvPr id="13" name="TextBox 12"/>
          <p:cNvSpPr txBox="1"/>
          <p:nvPr/>
        </p:nvSpPr>
        <p:spPr>
          <a:xfrm>
            <a:off x="595084" y="1799776"/>
            <a:ext cx="4949372" cy="4801314"/>
          </a:xfrm>
          <a:prstGeom prst="rect">
            <a:avLst/>
          </a:prstGeom>
          <a:noFill/>
        </p:spPr>
        <p:txBody>
          <a:bodyPr wrap="square" rtlCol="0">
            <a:spAutoFit/>
          </a:bodyPr>
          <a:lstStyle/>
          <a:p>
            <a:r>
              <a:rPr lang="en-GB" dirty="0" smtClean="0"/>
              <a:t>CREATE TABLE Airplane_Type (</a:t>
            </a:r>
          </a:p>
          <a:p>
            <a:r>
              <a:rPr lang="en-GB" dirty="0" smtClean="0"/>
              <a:t>    Type_ID NUMBER PRIMARY KEY,</a:t>
            </a:r>
          </a:p>
          <a:p>
            <a:r>
              <a:rPr lang="en-GB" dirty="0" smtClean="0"/>
              <a:t>    Type_Name VARCHAR2(100),</a:t>
            </a:r>
          </a:p>
          <a:p>
            <a:r>
              <a:rPr lang="en-GB" dirty="0" smtClean="0"/>
              <a:t>    Capacity NUMBER</a:t>
            </a:r>
          </a:p>
          <a:p>
            <a:r>
              <a:rPr lang="en-GB" dirty="0" smtClean="0"/>
              <a:t>);</a:t>
            </a:r>
          </a:p>
          <a:p>
            <a:endParaRPr lang="en-GB" dirty="0" smtClean="0"/>
          </a:p>
          <a:p>
            <a:r>
              <a:rPr lang="en-GB" dirty="0" smtClean="0"/>
              <a:t>CREATE TABLE Airport (</a:t>
            </a:r>
          </a:p>
          <a:p>
            <a:r>
              <a:rPr lang="en-GB" dirty="0" smtClean="0"/>
              <a:t>    Airport_ID NUMBER PRIMARY KEY,</a:t>
            </a:r>
          </a:p>
          <a:p>
            <a:r>
              <a:rPr lang="en-GB" dirty="0" smtClean="0"/>
              <a:t>    Airport_Name VARCHAR2(100),</a:t>
            </a:r>
          </a:p>
          <a:p>
            <a:r>
              <a:rPr lang="en-GB" dirty="0" smtClean="0"/>
              <a:t>    Location VARCHAR2(50)</a:t>
            </a:r>
          </a:p>
          <a:p>
            <a:r>
              <a:rPr lang="en-GB" dirty="0" smtClean="0"/>
              <a:t>);</a:t>
            </a:r>
          </a:p>
          <a:p>
            <a:endParaRPr lang="en-GB" dirty="0" smtClean="0"/>
          </a:p>
          <a:p>
            <a:r>
              <a:rPr lang="en-GB" dirty="0" smtClean="0"/>
              <a:t>CREATE TABLE Countries (</a:t>
            </a:r>
          </a:p>
          <a:p>
            <a:r>
              <a:rPr lang="en-GB" dirty="0" smtClean="0"/>
              <a:t>    Country_ID NUMBER PRIMARY KEY,</a:t>
            </a:r>
          </a:p>
          <a:p>
            <a:r>
              <a:rPr lang="en-GB" dirty="0" smtClean="0"/>
              <a:t>    Country_Name VARCHAR2(50)</a:t>
            </a:r>
          </a:p>
          <a:p>
            <a:r>
              <a:rPr lang="en-GB" dirty="0" smtClean="0"/>
              <a:t>);</a:t>
            </a:r>
          </a:p>
          <a:p>
            <a:endParaRPr lang="en-US" dirty="0"/>
          </a:p>
        </p:txBody>
      </p:sp>
      <p:sp>
        <p:nvSpPr>
          <p:cNvPr id="16" name="Rectangle 15"/>
          <p:cNvSpPr/>
          <p:nvPr/>
        </p:nvSpPr>
        <p:spPr>
          <a:xfrm>
            <a:off x="5399315" y="1799771"/>
            <a:ext cx="6400800" cy="1190172"/>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92058" y="3447143"/>
            <a:ext cx="6400800" cy="1190172"/>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399315" y="5109028"/>
            <a:ext cx="6400800" cy="1190172"/>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0"/>
            <a:ext cx="12192000" cy="68580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78">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88" name="Group 308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AutoShape 2" descr="M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5084" y="420946"/>
            <a:ext cx="4949372" cy="6001643"/>
          </a:xfrm>
          <a:prstGeom prst="rect">
            <a:avLst/>
          </a:prstGeom>
          <a:noFill/>
        </p:spPr>
        <p:txBody>
          <a:bodyPr wrap="square" rtlCol="0">
            <a:spAutoFit/>
          </a:bodyPr>
          <a:lstStyle/>
          <a:p>
            <a:r>
              <a:rPr lang="en-GB" sz="1600" dirty="0" smtClean="0">
                <a:latin typeface="Bell MT" pitchFamily="18" charset="0"/>
              </a:rPr>
              <a:t>CREATE TABLE Route (</a:t>
            </a:r>
          </a:p>
          <a:p>
            <a:r>
              <a:rPr lang="en-GB" sz="1600" dirty="0" smtClean="0">
                <a:latin typeface="Bell MT" pitchFamily="18" charset="0"/>
              </a:rPr>
              <a:t>    Route_ID NUMBER PRIMARY KEY,</a:t>
            </a:r>
          </a:p>
          <a:p>
            <a:r>
              <a:rPr lang="en-GB" sz="1600" dirty="0" smtClean="0">
                <a:latin typeface="Bell MT" pitchFamily="18" charset="0"/>
              </a:rPr>
              <a:t>    Source_Airport_ID NUMBER REFERENCES Airport(Airport_ID),</a:t>
            </a:r>
          </a:p>
          <a:p>
            <a:r>
              <a:rPr lang="en-GB" sz="1600" dirty="0" smtClean="0">
                <a:latin typeface="Bell MT" pitchFamily="18" charset="0"/>
              </a:rPr>
              <a:t>  Destination_Airport_ID NUMBER REFERENCES      Airport(Airport_ID)</a:t>
            </a:r>
          </a:p>
          <a:p>
            <a:r>
              <a:rPr lang="en-GB" sz="1600" dirty="0" smtClean="0">
                <a:latin typeface="Bell MT" pitchFamily="18" charset="0"/>
              </a:rPr>
              <a:t>);</a:t>
            </a:r>
          </a:p>
          <a:p>
            <a:endParaRPr lang="en-GB" sz="1600" dirty="0" smtClean="0">
              <a:latin typeface="Bell MT" pitchFamily="18" charset="0"/>
            </a:endParaRPr>
          </a:p>
          <a:p>
            <a:r>
              <a:rPr lang="en-GB" sz="1600" dirty="0" smtClean="0">
                <a:latin typeface="Bell MT" pitchFamily="18" charset="0"/>
              </a:rPr>
              <a:t>CREATE TABLE Flight (</a:t>
            </a:r>
          </a:p>
          <a:p>
            <a:r>
              <a:rPr lang="en-GB" sz="1600" dirty="0" smtClean="0">
                <a:latin typeface="Bell MT" pitchFamily="18" charset="0"/>
              </a:rPr>
              <a:t>    Flight_ID NUMBER PRIMARY KEY,</a:t>
            </a:r>
          </a:p>
          <a:p>
            <a:r>
              <a:rPr lang="en-GB" sz="1600" dirty="0" smtClean="0">
                <a:latin typeface="Bell MT" pitchFamily="18" charset="0"/>
              </a:rPr>
              <a:t>    Route_ID NUMBER REFERENCES Route(Route_ID),</a:t>
            </a:r>
          </a:p>
          <a:p>
            <a:r>
              <a:rPr lang="en-GB" sz="1600" dirty="0" smtClean="0">
                <a:latin typeface="Bell MT" pitchFamily="18" charset="0"/>
              </a:rPr>
              <a:t>    Airplane_Type_ID NUMBER REFERENCES Airplane_Type(Type_ID),</a:t>
            </a:r>
          </a:p>
          <a:p>
            <a:r>
              <a:rPr lang="en-GB" sz="1600" dirty="0" smtClean="0">
                <a:latin typeface="Bell MT" pitchFamily="18" charset="0"/>
              </a:rPr>
              <a:t>    Departure_Time TIMESTAMP,</a:t>
            </a:r>
          </a:p>
          <a:p>
            <a:r>
              <a:rPr lang="en-GB" sz="1600" dirty="0" smtClean="0">
                <a:latin typeface="Bell MT" pitchFamily="18" charset="0"/>
              </a:rPr>
              <a:t>    Arrival_Time TIMESTAMP</a:t>
            </a:r>
          </a:p>
          <a:p>
            <a:r>
              <a:rPr lang="en-GB" sz="1600" dirty="0" smtClean="0">
                <a:latin typeface="Bell MT" pitchFamily="18" charset="0"/>
              </a:rPr>
              <a:t>);</a:t>
            </a:r>
          </a:p>
          <a:p>
            <a:endParaRPr lang="en-GB" sz="1600" dirty="0" smtClean="0">
              <a:latin typeface="Bell MT" pitchFamily="18" charset="0"/>
            </a:endParaRPr>
          </a:p>
          <a:p>
            <a:r>
              <a:rPr lang="en-GB" sz="1600" dirty="0" smtClean="0">
                <a:latin typeface="Bell MT" pitchFamily="18" charset="0"/>
              </a:rPr>
              <a:t>CREATE TABLE Airfare (</a:t>
            </a:r>
          </a:p>
          <a:p>
            <a:r>
              <a:rPr lang="en-GB" sz="1600" dirty="0" smtClean="0">
                <a:latin typeface="Bell MT" pitchFamily="18" charset="0"/>
              </a:rPr>
              <a:t>    Airfare_ID NUMBER PRIMARY KEY,</a:t>
            </a:r>
          </a:p>
          <a:p>
            <a:r>
              <a:rPr lang="en-GB" sz="1600" dirty="0" smtClean="0">
                <a:latin typeface="Bell MT" pitchFamily="18" charset="0"/>
              </a:rPr>
              <a:t>    Flight_ID NUMBER REFERENCES  Flight(Flight_ID),</a:t>
            </a:r>
          </a:p>
          <a:p>
            <a:r>
              <a:rPr lang="en-GB" sz="1600" dirty="0" smtClean="0">
                <a:latin typeface="Bell MT" pitchFamily="18" charset="0"/>
              </a:rPr>
              <a:t>    Fare_Amount NUMBER</a:t>
            </a:r>
          </a:p>
          <a:p>
            <a:r>
              <a:rPr lang="en-GB" sz="1600" dirty="0" smtClean="0">
                <a:latin typeface="Bell MT" pitchFamily="18" charset="0"/>
              </a:rPr>
              <a:t>);</a:t>
            </a:r>
            <a:endParaRPr lang="en-US" sz="1600" dirty="0">
              <a:latin typeface="Bell MT" pitchFamily="18" charset="0"/>
            </a:endParaRPr>
          </a:p>
        </p:txBody>
      </p:sp>
      <p:sp>
        <p:nvSpPr>
          <p:cNvPr id="22" name="Rectangle 21"/>
          <p:cNvSpPr/>
          <p:nvPr/>
        </p:nvSpPr>
        <p:spPr>
          <a:xfrm>
            <a:off x="5399316" y="769277"/>
            <a:ext cx="6400800" cy="1190172"/>
          </a:xfrm>
          <a:prstGeom prst="rect">
            <a:avLst/>
          </a:prstGeom>
          <a:blipFill>
            <a:blip r:embed="rId2"/>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92058" y="2808527"/>
            <a:ext cx="6400800" cy="1190172"/>
          </a:xfrm>
          <a:prstGeom prst="rect">
            <a:avLst/>
          </a:prstGeom>
          <a:blipFill>
            <a:blip r:embed="rId3"/>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99315" y="4876804"/>
            <a:ext cx="6400800" cy="1190172"/>
          </a:xfrm>
          <a:prstGeom prst="rect">
            <a:avLst/>
          </a:prstGeom>
          <a:blipFill>
            <a:blip r:embed="rId4"/>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2044</TotalTime>
  <Words>1263</Words>
  <Application>Microsoft Office PowerPoint</Application>
  <PresentationFormat>Custom</PresentationFormat>
  <Paragraphs>179</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INTERNATIONAL UNIVERSITY -BANGLADESH (AIUB) 408/1, KURATOLI, KHILKHET, DHAKA 1229,  BANGLADESH       ONLINE EDUCATION      Good &amp; Bad impacts       PRESENTED BY Group-06; sec-b9</dc:title>
  <dc:creator>Microsoft account</dc:creator>
  <cp:lastModifiedBy>QC</cp:lastModifiedBy>
  <cp:revision>88</cp:revision>
  <dcterms:created xsi:type="dcterms:W3CDTF">2022-11-25T15:10:08Z</dcterms:created>
  <dcterms:modified xsi:type="dcterms:W3CDTF">2023-08-12T21:49:35Z</dcterms:modified>
</cp:coreProperties>
</file>